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309" r:id="rId3"/>
    <p:sldId id="323" r:id="rId4"/>
    <p:sldId id="324" r:id="rId5"/>
    <p:sldId id="301" r:id="rId6"/>
    <p:sldId id="295" r:id="rId7"/>
    <p:sldId id="310" r:id="rId8"/>
    <p:sldId id="311" r:id="rId9"/>
    <p:sldId id="268" r:id="rId10"/>
    <p:sldId id="312" r:id="rId11"/>
    <p:sldId id="297" r:id="rId12"/>
    <p:sldId id="313" r:id="rId13"/>
    <p:sldId id="270" r:id="rId14"/>
    <p:sldId id="314" r:id="rId15"/>
    <p:sldId id="325" r:id="rId16"/>
    <p:sldId id="315" r:id="rId17"/>
    <p:sldId id="278" r:id="rId18"/>
    <p:sldId id="279" r:id="rId19"/>
    <p:sldId id="316" r:id="rId20"/>
    <p:sldId id="288" r:id="rId21"/>
    <p:sldId id="326" r:id="rId22"/>
    <p:sldId id="319" r:id="rId23"/>
    <p:sldId id="318"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90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66137-9C3B-4A23-A52B-CA38C833CF49}" v="9" dt="2024-06-25T17:05:44.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4" d="100"/>
          <a:sy n="74" d="100"/>
        </p:scale>
        <p:origin x="9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Wilt" userId="8cedeaf4-5ca8-45f7-96c7-49ecb78c7e5a" providerId="ADAL" clId="{6C366137-9C3B-4A23-A52B-CA38C833CF49}"/>
    <pc:docChg chg="custSel modSld">
      <pc:chgData name="Brittany Wilt" userId="8cedeaf4-5ca8-45f7-96c7-49ecb78c7e5a" providerId="ADAL" clId="{6C366137-9C3B-4A23-A52B-CA38C833CF49}" dt="2024-06-25T17:05:30.873" v="18" actId="14100"/>
      <pc:docMkLst>
        <pc:docMk/>
      </pc:docMkLst>
      <pc:sldChg chg="modSp mod">
        <pc:chgData name="Brittany Wilt" userId="8cedeaf4-5ca8-45f7-96c7-49ecb78c7e5a" providerId="ADAL" clId="{6C366137-9C3B-4A23-A52B-CA38C833CF49}" dt="2024-06-25T17:04:15.372" v="8" actId="14100"/>
        <pc:sldMkLst>
          <pc:docMk/>
          <pc:sldMk cId="36204445" sldId="278"/>
        </pc:sldMkLst>
        <pc:spChg chg="mod">
          <ac:chgData name="Brittany Wilt" userId="8cedeaf4-5ca8-45f7-96c7-49ecb78c7e5a" providerId="ADAL" clId="{6C366137-9C3B-4A23-A52B-CA38C833CF49}" dt="2024-06-25T17:04:15.372" v="8" actId="14100"/>
          <ac:spMkLst>
            <pc:docMk/>
            <pc:sldMk cId="36204445" sldId="278"/>
            <ac:spMk id="14" creationId="{87405465-A01B-49ED-A7B4-E3EFFE1A1FDE}"/>
          </ac:spMkLst>
        </pc:spChg>
      </pc:sldChg>
      <pc:sldChg chg="modSp mod">
        <pc:chgData name="Brittany Wilt" userId="8cedeaf4-5ca8-45f7-96c7-49ecb78c7e5a" providerId="ADAL" clId="{6C366137-9C3B-4A23-A52B-CA38C833CF49}" dt="2024-06-25T17:04:57.273" v="15" actId="14100"/>
        <pc:sldMkLst>
          <pc:docMk/>
          <pc:sldMk cId="4112467275" sldId="288"/>
        </pc:sldMkLst>
        <pc:spChg chg="mod">
          <ac:chgData name="Brittany Wilt" userId="8cedeaf4-5ca8-45f7-96c7-49ecb78c7e5a" providerId="ADAL" clId="{6C366137-9C3B-4A23-A52B-CA38C833CF49}" dt="2024-06-25T17:04:57.273" v="15" actId="14100"/>
          <ac:spMkLst>
            <pc:docMk/>
            <pc:sldMk cId="4112467275" sldId="288"/>
            <ac:spMk id="14" creationId="{F1C8BAF7-C374-4DD4-8E53-30999B25CAE0}"/>
          </ac:spMkLst>
        </pc:spChg>
      </pc:sldChg>
      <pc:sldChg chg="modSp mod">
        <pc:chgData name="Brittany Wilt" userId="8cedeaf4-5ca8-45f7-96c7-49ecb78c7e5a" providerId="ADAL" clId="{6C366137-9C3B-4A23-A52B-CA38C833CF49}" dt="2024-06-25T17:02:54.582" v="5" actId="14100"/>
        <pc:sldMkLst>
          <pc:docMk/>
          <pc:sldMk cId="1132063333" sldId="311"/>
        </pc:sldMkLst>
        <pc:spChg chg="mod">
          <ac:chgData name="Brittany Wilt" userId="8cedeaf4-5ca8-45f7-96c7-49ecb78c7e5a" providerId="ADAL" clId="{6C366137-9C3B-4A23-A52B-CA38C833CF49}" dt="2024-06-25T17:02:54.582" v="5" actId="14100"/>
          <ac:spMkLst>
            <pc:docMk/>
            <pc:sldMk cId="1132063333" sldId="311"/>
            <ac:spMk id="15" creationId="{EA4EF5D6-224E-4DE8-AE88-61EEAACCCB00}"/>
          </ac:spMkLst>
        </pc:spChg>
      </pc:sldChg>
      <pc:sldChg chg="addSp delSp modSp mod">
        <pc:chgData name="Brittany Wilt" userId="8cedeaf4-5ca8-45f7-96c7-49ecb78c7e5a" providerId="ADAL" clId="{6C366137-9C3B-4A23-A52B-CA38C833CF49}" dt="2024-06-25T17:04:31.972" v="10"/>
        <pc:sldMkLst>
          <pc:docMk/>
          <pc:sldMk cId="806120924" sldId="316"/>
        </pc:sldMkLst>
        <pc:spChg chg="add mod">
          <ac:chgData name="Brittany Wilt" userId="8cedeaf4-5ca8-45f7-96c7-49ecb78c7e5a" providerId="ADAL" clId="{6C366137-9C3B-4A23-A52B-CA38C833CF49}" dt="2024-06-25T17:04:31.972" v="10"/>
          <ac:spMkLst>
            <pc:docMk/>
            <pc:sldMk cId="806120924" sldId="316"/>
            <ac:spMk id="2" creationId="{7B3760CC-9127-5CF2-2BFB-C7D69CAE2BD9}"/>
          </ac:spMkLst>
        </pc:spChg>
        <pc:spChg chg="del">
          <ac:chgData name="Brittany Wilt" userId="8cedeaf4-5ca8-45f7-96c7-49ecb78c7e5a" providerId="ADAL" clId="{6C366137-9C3B-4A23-A52B-CA38C833CF49}" dt="2024-06-25T17:04:31.293" v="9" actId="478"/>
          <ac:spMkLst>
            <pc:docMk/>
            <pc:sldMk cId="806120924" sldId="316"/>
            <ac:spMk id="14" creationId="{87405465-A01B-49ED-A7B4-E3EFFE1A1FDE}"/>
          </ac:spMkLst>
        </pc:spChg>
      </pc:sldChg>
      <pc:sldChg chg="modSp mod">
        <pc:chgData name="Brittany Wilt" userId="8cedeaf4-5ca8-45f7-96c7-49ecb78c7e5a" providerId="ADAL" clId="{6C366137-9C3B-4A23-A52B-CA38C833CF49}" dt="2024-06-25T17:05:30.873" v="18" actId="14100"/>
        <pc:sldMkLst>
          <pc:docMk/>
          <pc:sldMk cId="3488450648" sldId="326"/>
        </pc:sldMkLst>
        <pc:spChg chg="mod">
          <ac:chgData name="Brittany Wilt" userId="8cedeaf4-5ca8-45f7-96c7-49ecb78c7e5a" providerId="ADAL" clId="{6C366137-9C3B-4A23-A52B-CA38C833CF49}" dt="2024-06-25T17:05:30.873" v="18" actId="14100"/>
          <ac:spMkLst>
            <pc:docMk/>
            <pc:sldMk cId="3488450648" sldId="326"/>
            <ac:spMk id="17" creationId="{219EEA13-F5DB-4647-BD9F-1FD359B934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B635-4C17-421F-8DD5-D104DE940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47903-8D98-4941-8080-06623F8B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378D4-D58D-4C89-B379-7E54BC40BA59}"/>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2ADB8991-4256-495E-B16D-B27D130B9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B0584-E41F-4911-B7E4-506D5CE900F8}"/>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4441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5B36-37BF-484B-AA47-0EAE0A9D6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C739A-8102-4E22-AA3D-9278B8F0D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5D1-5AA1-4F81-9794-66930D994512}"/>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A541C31E-B11C-4558-8918-F6C3DA38F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9DDD9-F19A-4BB5-B4D7-C7B005467B9D}"/>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4939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29FEA-1931-40BC-86AF-BAFCACD79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0ACE0-F2E8-4460-B62D-FE34E5C69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7498D-0537-4FA9-AB9B-548985EDABB6}"/>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ACDDFEE7-9050-4C5F-9BCA-DE88136AD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5A092-666E-45EE-8E88-4DFB412D656A}"/>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143612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E036-68EE-477A-BA9C-0353E32F8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94D5-A501-46E8-9760-C6E95D780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8F0C7-8D3D-4312-8C30-A85F9D35547E}"/>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41EC917E-A32F-495A-8AEB-9C7E2A20B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FF63C-DEA1-4D15-9815-E2C7AB13F22D}"/>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6287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A1A2-65A3-41A1-8949-252C8392E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48286-AB20-4D02-A221-517DDBEE0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38E650-6D29-4A07-891A-E610AE1975B5}"/>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E4709080-2F13-4DE6-9D95-D5BA77D6A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1AFD8-6D8C-4D23-AB7A-2D28D2A6EA8B}"/>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49823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047B-B106-4C50-BF4A-6D33CDD584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64DEC-C8CE-425B-870F-0D278CA52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02BF0-D81E-4C2D-AF67-1AB626DC9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F973D-32B5-476B-A223-C352B7315D69}"/>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6" name="Footer Placeholder 5">
            <a:extLst>
              <a:ext uri="{FF2B5EF4-FFF2-40B4-BE49-F238E27FC236}">
                <a16:creationId xmlns:a16="http://schemas.microsoft.com/office/drawing/2014/main" id="{F63836C5-A10D-4100-AA0E-4CCE677D0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E5E7B-37E8-453C-8341-5E41FF68ED70}"/>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8617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3B41-20A3-4B9E-B222-C1359D4A2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05195C-6444-4765-A2FF-4ADCF226E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2CBDA5-1904-4047-B5A3-FA496DA3B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179F9D-2A3C-4DDF-BD56-DB6CDC800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E59FDF-38E3-4CC6-BF6F-B47FC4F590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18120F-22AB-481D-9DC4-0C409855DD2C}"/>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8" name="Footer Placeholder 7">
            <a:extLst>
              <a:ext uri="{FF2B5EF4-FFF2-40B4-BE49-F238E27FC236}">
                <a16:creationId xmlns:a16="http://schemas.microsoft.com/office/drawing/2014/main" id="{8830B03A-7702-4C61-A4B4-ABA70E5E4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846C93-6DA5-438A-A336-6A65686A3926}"/>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127524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3390-D99C-41C9-B4D4-36797764A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9A72FD-38B4-4DB2-A67C-308A7E9670CE}"/>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4" name="Footer Placeholder 3">
            <a:extLst>
              <a:ext uri="{FF2B5EF4-FFF2-40B4-BE49-F238E27FC236}">
                <a16:creationId xmlns:a16="http://schemas.microsoft.com/office/drawing/2014/main" id="{DF72AD29-6161-43A1-A14D-4E8782A98F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A9CBB8-386A-4643-8E71-07B219B0D822}"/>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70111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30572-EF8E-40B7-B1DC-7B9765FFDE62}"/>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3" name="Footer Placeholder 2">
            <a:extLst>
              <a:ext uri="{FF2B5EF4-FFF2-40B4-BE49-F238E27FC236}">
                <a16:creationId xmlns:a16="http://schemas.microsoft.com/office/drawing/2014/main" id="{391234DC-BD91-4187-BA87-73E5247B1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A605F-B9A6-471F-B644-5BA3F2908335}"/>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35370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92EC-33D8-4598-AB8F-0E7E94634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A9A89-6019-4016-B762-3A73AFD6D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16F14-CA35-4F94-AA3D-3174182FB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D283C-EE44-41F6-BCD7-5223CB078355}"/>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6" name="Footer Placeholder 5">
            <a:extLst>
              <a:ext uri="{FF2B5EF4-FFF2-40B4-BE49-F238E27FC236}">
                <a16:creationId xmlns:a16="http://schemas.microsoft.com/office/drawing/2014/main" id="{7A19DC7E-4D0F-4CFF-B693-FDBCBA0B9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815B3-5CAD-431E-90E6-6DF56F92F99B}"/>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260135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67A4-A0BE-4B80-BAA1-54929144A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E875B-980E-4300-BA47-84806458B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F339EB-1AD6-40F5-9703-4B7313123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76ADA-EE21-47C0-BF61-83FD644906EE}"/>
              </a:ext>
            </a:extLst>
          </p:cNvPr>
          <p:cNvSpPr>
            <a:spLocks noGrp="1"/>
          </p:cNvSpPr>
          <p:nvPr>
            <p:ph type="dt" sz="half" idx="10"/>
          </p:nvPr>
        </p:nvSpPr>
        <p:spPr/>
        <p:txBody>
          <a:bodyPr/>
          <a:lstStyle/>
          <a:p>
            <a:fld id="{A96DEF5C-BDBC-41EF-8361-F6828E15C6F9}" type="datetimeFigureOut">
              <a:rPr lang="en-US" smtClean="0"/>
              <a:t>6/25/2024</a:t>
            </a:fld>
            <a:endParaRPr lang="en-US"/>
          </a:p>
        </p:txBody>
      </p:sp>
      <p:sp>
        <p:nvSpPr>
          <p:cNvPr id="6" name="Footer Placeholder 5">
            <a:extLst>
              <a:ext uri="{FF2B5EF4-FFF2-40B4-BE49-F238E27FC236}">
                <a16:creationId xmlns:a16="http://schemas.microsoft.com/office/drawing/2014/main" id="{34BB8BB9-3932-4C13-B4E0-60774E72D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54051-0A16-426C-B635-B8102467762C}"/>
              </a:ext>
            </a:extLst>
          </p:cNvPr>
          <p:cNvSpPr>
            <a:spLocks noGrp="1"/>
          </p:cNvSpPr>
          <p:nvPr>
            <p:ph type="sldNum" sz="quarter" idx="12"/>
          </p:nvPr>
        </p:nvSpPr>
        <p:spPr/>
        <p:txBody>
          <a:bodyPr/>
          <a:lstStyle/>
          <a:p>
            <a:fld id="{327F2886-9502-4269-A4D1-9A831F7CE447}" type="slidenum">
              <a:rPr lang="en-US" smtClean="0"/>
              <a:t>‹#›</a:t>
            </a:fld>
            <a:endParaRPr lang="en-US"/>
          </a:p>
        </p:txBody>
      </p:sp>
    </p:spTree>
    <p:extLst>
      <p:ext uri="{BB962C8B-B14F-4D97-AF65-F5344CB8AC3E}">
        <p14:creationId xmlns:p14="http://schemas.microsoft.com/office/powerpoint/2010/main" val="314377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6530F-67D7-4D9B-A480-0F302C5E44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FB1475-F36E-4510-A485-E653C70AA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F9738-29E7-44C6-B925-68EC2C512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DEF5C-BDBC-41EF-8361-F6828E15C6F9}" type="datetimeFigureOut">
              <a:rPr lang="en-US" smtClean="0"/>
              <a:t>6/25/2024</a:t>
            </a:fld>
            <a:endParaRPr lang="en-US"/>
          </a:p>
        </p:txBody>
      </p:sp>
      <p:sp>
        <p:nvSpPr>
          <p:cNvPr id="5" name="Footer Placeholder 4">
            <a:extLst>
              <a:ext uri="{FF2B5EF4-FFF2-40B4-BE49-F238E27FC236}">
                <a16:creationId xmlns:a16="http://schemas.microsoft.com/office/drawing/2014/main" id="{CE193DA0-EF52-4CC9-BCF4-D1F77CC10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C4AF7-7874-4A84-8147-36ECDCF5D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886-9502-4269-A4D1-9A831F7CE447}" type="slidenum">
              <a:rPr lang="en-US" smtClean="0"/>
              <a:t>‹#›</a:t>
            </a:fld>
            <a:endParaRPr lang="en-US"/>
          </a:p>
        </p:txBody>
      </p:sp>
    </p:spTree>
    <p:extLst>
      <p:ext uri="{BB962C8B-B14F-4D97-AF65-F5344CB8AC3E}">
        <p14:creationId xmlns:p14="http://schemas.microsoft.com/office/powerpoint/2010/main" val="160208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noreply@lytho.com"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lytho.com/support/solutions/articles/151000189878-quick-start-guide-submitting-a-review"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s://support.lytho.com/support/solutions/articles/151000189878-quick-start-guide-submitting-a-re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support.lytho.com/support/solutions/articles/151000189882-proof-versionin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support.lytho.com/support/solutions/articles/151000189885-lytho-review-app-for-ios-and-android" TargetMode="Externa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lytho.com/support/solutions/articles/151000189885-lytho-review-app-for-ios-and-android" TargetMode="External"/><Relationship Id="rId2" Type="http://schemas.openxmlformats.org/officeDocument/2006/relationships/hyperlink" Target="https://guide-ignite.inmotionnow.com/help/custom-view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lytho.com/support/solutions/folders/15100055135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pport.lytho.com/support/solutions/folders/151000551330"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193E-B94D-46D2-84E0-09DE0F89EC5F}"/>
              </a:ext>
            </a:extLst>
          </p:cNvPr>
          <p:cNvSpPr>
            <a:spLocks noGrp="1"/>
          </p:cNvSpPr>
          <p:nvPr>
            <p:ph type="ctrTitle"/>
          </p:nvPr>
        </p:nvSpPr>
        <p:spPr>
          <a:xfrm>
            <a:off x="1238774" y="3039975"/>
            <a:ext cx="9144000" cy="1020763"/>
          </a:xfrm>
        </p:spPr>
        <p:txBody>
          <a:bodyPr/>
          <a:lstStyle/>
          <a:p>
            <a:r>
              <a:rPr lang="en-US" dirty="0">
                <a:solidFill>
                  <a:schemeClr val="tx1">
                    <a:lumMod val="65000"/>
                    <a:lumOff val="35000"/>
                  </a:schemeClr>
                </a:solidFill>
                <a:latin typeface="Arial Nova" panose="020B0504020202020204" pitchFamily="34" charset="0"/>
              </a:rPr>
              <a:t>Stakeholder Training</a:t>
            </a:r>
          </a:p>
        </p:txBody>
      </p:sp>
      <p:sp>
        <p:nvSpPr>
          <p:cNvPr id="3" name="Subtitle 2">
            <a:extLst>
              <a:ext uri="{FF2B5EF4-FFF2-40B4-BE49-F238E27FC236}">
                <a16:creationId xmlns:a16="http://schemas.microsoft.com/office/drawing/2014/main" id="{81C2666D-E743-477D-8DB3-997DEA498506}"/>
              </a:ext>
            </a:extLst>
          </p:cNvPr>
          <p:cNvSpPr>
            <a:spLocks noGrp="1"/>
          </p:cNvSpPr>
          <p:nvPr>
            <p:ph type="subTitle" idx="1"/>
          </p:nvPr>
        </p:nvSpPr>
        <p:spPr>
          <a:xfrm>
            <a:off x="1238774" y="3039975"/>
            <a:ext cx="9144000" cy="2454813"/>
          </a:xfrm>
        </p:spPr>
        <p:txBody>
          <a:bodyPr>
            <a:normAutofit/>
          </a:bodyPr>
          <a:lstStyle/>
          <a:p>
            <a:endParaRPr lang="en-US" dirty="0"/>
          </a:p>
          <a:p>
            <a:pPr marL="342900" indent="-342900">
              <a:buFont typeface="Arial" panose="020B0604020202020204" pitchFamily="34" charset="0"/>
              <a:buChar char="•"/>
            </a:pPr>
            <a:endParaRPr lang="en-US" dirty="0"/>
          </a:p>
        </p:txBody>
      </p:sp>
      <p:pic>
        <p:nvPicPr>
          <p:cNvPr id="5" name="Picture 4" descr="Logo&#10;&#10;Description automatically generated">
            <a:extLst>
              <a:ext uri="{FF2B5EF4-FFF2-40B4-BE49-F238E27FC236}">
                <a16:creationId xmlns:a16="http://schemas.microsoft.com/office/drawing/2014/main" id="{A734DC5F-8848-4FCE-868D-F1E08365F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408" y="53722"/>
            <a:ext cx="4021183" cy="4021183"/>
          </a:xfrm>
          <a:prstGeom prst="rect">
            <a:avLst/>
          </a:prstGeom>
        </p:spPr>
      </p:pic>
    </p:spTree>
    <p:extLst>
      <p:ext uri="{BB962C8B-B14F-4D97-AF65-F5344CB8AC3E}">
        <p14:creationId xmlns:p14="http://schemas.microsoft.com/office/powerpoint/2010/main" val="252806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5084B-72DD-4A93-B5B0-B75A430A287F}"/>
              </a:ext>
            </a:extLst>
          </p:cNvPr>
          <p:cNvSpPr txBox="1"/>
          <p:nvPr/>
        </p:nvSpPr>
        <p:spPr>
          <a:xfrm>
            <a:off x="3229759" y="1877677"/>
            <a:ext cx="6165909" cy="3170099"/>
          </a:xfrm>
          <a:prstGeom prst="rect">
            <a:avLst/>
          </a:prstGeom>
          <a:noFill/>
        </p:spPr>
        <p:txBody>
          <a:bodyPr wrap="square" rtlCol="0">
            <a:spAutoFit/>
          </a:bodyPr>
          <a:lstStyle/>
          <a:p>
            <a:r>
              <a:rPr lang="en-US" sz="2400" dirty="0">
                <a:solidFill>
                  <a:schemeClr val="tx1">
                    <a:lumMod val="65000"/>
                    <a:lumOff val="35000"/>
                  </a:schemeClr>
                </a:solidFill>
                <a:highlight>
                  <a:srgbClr val="FFFF00"/>
                </a:highlight>
                <a:latin typeface="Arial Nova" panose="020B0504020202020204" pitchFamily="34" charset="0"/>
              </a:rPr>
              <a:t>Add Screenshots of your request forms &amp; highlight fields that are important to your process. </a:t>
            </a:r>
          </a:p>
          <a:p>
            <a:endParaRPr lang="en-US" sz="2400" dirty="0">
              <a:solidFill>
                <a:schemeClr val="tx1">
                  <a:lumMod val="65000"/>
                  <a:lumOff val="35000"/>
                </a:schemeClr>
              </a:solidFill>
              <a:highlight>
                <a:srgbClr val="FFFF00"/>
              </a:highlight>
              <a:latin typeface="Arial Nova" panose="020B0504020202020204" pitchFamily="34" charset="0"/>
            </a:endParaRPr>
          </a:p>
          <a:p>
            <a:r>
              <a:rPr lang="en-US" sz="2400" dirty="0">
                <a:solidFill>
                  <a:schemeClr val="tx1">
                    <a:lumMod val="65000"/>
                    <a:lumOff val="35000"/>
                  </a:schemeClr>
                </a:solidFill>
                <a:highlight>
                  <a:srgbClr val="FFFF00"/>
                </a:highlight>
                <a:latin typeface="Arial Nova" panose="020B0504020202020204" pitchFamily="34" charset="0"/>
              </a:rPr>
              <a:t>Feel free to create multiple slides to show off your Request Forms and talk through your different expectations for each form </a:t>
            </a:r>
            <a:r>
              <a:rPr lang="en-US" sz="2400" dirty="0">
                <a:solidFill>
                  <a:schemeClr val="tx1">
                    <a:lumMod val="65000"/>
                    <a:lumOff val="35000"/>
                  </a:schemeClr>
                </a:solidFill>
                <a:highlight>
                  <a:srgbClr val="FFFF00"/>
                </a:highlight>
                <a:latin typeface="Arial Nova" panose="020B0504020202020204" pitchFamily="34" charset="0"/>
                <a:sym typeface="Wingdings" panose="05000000000000000000" pitchFamily="2" charset="2"/>
              </a:rPr>
              <a:t></a:t>
            </a:r>
            <a:endParaRPr lang="en-US" sz="2400" dirty="0">
              <a:solidFill>
                <a:schemeClr val="tx1">
                  <a:lumMod val="65000"/>
                  <a:lumOff val="35000"/>
                </a:schemeClr>
              </a:solidFill>
              <a:highlight>
                <a:srgbClr val="FFFF00"/>
              </a:highlight>
              <a:latin typeface="Arial Nova" panose="020B0504020202020204" pitchFamily="34" charset="0"/>
            </a:endParaRPr>
          </a:p>
          <a:p>
            <a:pPr algn="ctr"/>
            <a:r>
              <a:rPr lang="en-US" sz="3200" dirty="0">
                <a:solidFill>
                  <a:schemeClr val="tx1">
                    <a:lumMod val="65000"/>
                    <a:lumOff val="35000"/>
                  </a:schemeClr>
                </a:solidFill>
                <a:highlight>
                  <a:srgbClr val="FFFF00"/>
                </a:highlight>
                <a:latin typeface="Arial Nova" panose="020B0504020202020204" pitchFamily="34" charset="0"/>
              </a:rPr>
              <a:t> </a:t>
            </a:r>
          </a:p>
        </p:txBody>
      </p:sp>
      <p:sp>
        <p:nvSpPr>
          <p:cNvPr id="5" name="TextBox 4">
            <a:extLst>
              <a:ext uri="{FF2B5EF4-FFF2-40B4-BE49-F238E27FC236}">
                <a16:creationId xmlns:a16="http://schemas.microsoft.com/office/drawing/2014/main" id="{AE12005A-7BCE-4F9C-98C6-AB5CD76A63CA}"/>
              </a:ext>
            </a:extLst>
          </p:cNvPr>
          <p:cNvSpPr txBox="1"/>
          <p:nvPr/>
        </p:nvSpPr>
        <p:spPr>
          <a:xfrm>
            <a:off x="372533" y="397814"/>
            <a:ext cx="411941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Requests</a:t>
            </a:r>
          </a:p>
        </p:txBody>
      </p:sp>
    </p:spTree>
    <p:extLst>
      <p:ext uri="{BB962C8B-B14F-4D97-AF65-F5344CB8AC3E}">
        <p14:creationId xmlns:p14="http://schemas.microsoft.com/office/powerpoint/2010/main" val="205078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B15F13-8974-42F0-A920-04A3A2601FE3}"/>
              </a:ext>
            </a:extLst>
          </p:cNvPr>
          <p:cNvSpPr txBox="1"/>
          <p:nvPr/>
        </p:nvSpPr>
        <p:spPr>
          <a:xfrm>
            <a:off x="202719" y="1480067"/>
            <a:ext cx="2944536"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Before the request is accepted, you can modify it and/or communicate with acceptors. Once accepted it can no longer be modified.</a:t>
            </a:r>
          </a:p>
          <a:p>
            <a:pPr marL="285750" indent="-28575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Share your requests so that your submission and assets can be shared with others.</a:t>
            </a:r>
          </a:p>
          <a:p>
            <a:endParaRPr lang="en-US" sz="1600"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Duplicate requests to reduce repetitive work.</a:t>
            </a:r>
          </a:p>
          <a:p>
            <a:endParaRPr lang="en-US" sz="1600"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Export the request as needed to view outside of ignite in a PDF format.</a:t>
            </a:r>
          </a:p>
        </p:txBody>
      </p:sp>
      <p:sp>
        <p:nvSpPr>
          <p:cNvPr id="7" name="TextBox 6">
            <a:extLst>
              <a:ext uri="{FF2B5EF4-FFF2-40B4-BE49-F238E27FC236}">
                <a16:creationId xmlns:a16="http://schemas.microsoft.com/office/drawing/2014/main" id="{8C72F518-398E-4A25-8D93-FEEBFF3168F0}"/>
              </a:ext>
            </a:extLst>
          </p:cNvPr>
          <p:cNvSpPr txBox="1"/>
          <p:nvPr/>
        </p:nvSpPr>
        <p:spPr>
          <a:xfrm>
            <a:off x="372533" y="397814"/>
            <a:ext cx="774801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Updating &amp; Sharing the Request</a:t>
            </a:r>
          </a:p>
        </p:txBody>
      </p:sp>
      <p:grpSp>
        <p:nvGrpSpPr>
          <p:cNvPr id="9" name="Group 8">
            <a:extLst>
              <a:ext uri="{FF2B5EF4-FFF2-40B4-BE49-F238E27FC236}">
                <a16:creationId xmlns:a16="http://schemas.microsoft.com/office/drawing/2014/main" id="{120A7FFC-58D2-4BD4-93C6-3E2C1CAD2612}"/>
              </a:ext>
            </a:extLst>
          </p:cNvPr>
          <p:cNvGrpSpPr/>
          <p:nvPr/>
        </p:nvGrpSpPr>
        <p:grpSpPr>
          <a:xfrm>
            <a:off x="3782051" y="1480067"/>
            <a:ext cx="8207230" cy="4425193"/>
            <a:chOff x="3782051" y="1480067"/>
            <a:chExt cx="8207230" cy="4425193"/>
          </a:xfrm>
        </p:grpSpPr>
        <p:grpSp>
          <p:nvGrpSpPr>
            <p:cNvPr id="2" name="Group 1">
              <a:extLst>
                <a:ext uri="{FF2B5EF4-FFF2-40B4-BE49-F238E27FC236}">
                  <a16:creationId xmlns:a16="http://schemas.microsoft.com/office/drawing/2014/main" id="{261443CA-26F0-45B8-AEDB-2C38F29ED1E2}"/>
                </a:ext>
              </a:extLst>
            </p:cNvPr>
            <p:cNvGrpSpPr/>
            <p:nvPr/>
          </p:nvGrpSpPr>
          <p:grpSpPr>
            <a:xfrm>
              <a:off x="3782051" y="1480067"/>
              <a:ext cx="8207230" cy="4425193"/>
              <a:chOff x="3984770" y="1216403"/>
              <a:chExt cx="8207230" cy="4425193"/>
            </a:xfrm>
          </p:grpSpPr>
          <p:pic>
            <p:nvPicPr>
              <p:cNvPr id="3" name="Picture 2" descr="Graphical user interface, application&#10;&#10;Description automatically generated">
                <a:extLst>
                  <a:ext uri="{FF2B5EF4-FFF2-40B4-BE49-F238E27FC236}">
                    <a16:creationId xmlns:a16="http://schemas.microsoft.com/office/drawing/2014/main" id="{F728AE92-E3FD-4DB5-8A69-D32727947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770" y="1216403"/>
                <a:ext cx="8207230" cy="4425193"/>
              </a:xfrm>
              <a:prstGeom prst="rect">
                <a:avLst/>
              </a:prstGeom>
              <a:effectLst>
                <a:outerShdw blurRad="63500" sx="102000" sy="102000" algn="ctr" rotWithShape="0">
                  <a:prstClr val="black">
                    <a:alpha val="40000"/>
                  </a:prstClr>
                </a:outerShdw>
              </a:effectLst>
            </p:spPr>
          </p:pic>
          <p:pic>
            <p:nvPicPr>
              <p:cNvPr id="6" name="Picture 5" descr="Graphical user interface, application&#10;&#10;Description automatically generated">
                <a:extLst>
                  <a:ext uri="{FF2B5EF4-FFF2-40B4-BE49-F238E27FC236}">
                    <a16:creationId xmlns:a16="http://schemas.microsoft.com/office/drawing/2014/main" id="{CB7EB861-3551-4131-8A19-8D7268404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253" y="1216403"/>
                <a:ext cx="1899747" cy="1853032"/>
              </a:xfrm>
              <a:prstGeom prst="rect">
                <a:avLst/>
              </a:prstGeom>
              <a:effectLst>
                <a:outerShdw blurRad="63500" sx="102000" sy="102000" algn="ctr" rotWithShape="0">
                  <a:prstClr val="black">
                    <a:alpha val="40000"/>
                  </a:prstClr>
                </a:outerShdw>
              </a:effectLst>
            </p:spPr>
          </p:pic>
        </p:grpSp>
        <p:pic>
          <p:nvPicPr>
            <p:cNvPr id="5" name="Picture 4" descr="Icon&#10;&#10;Description automatically generated">
              <a:extLst>
                <a:ext uri="{FF2B5EF4-FFF2-40B4-BE49-F238E27FC236}">
                  <a16:creationId xmlns:a16="http://schemas.microsoft.com/office/drawing/2014/main" id="{B2F57044-1BE4-41BA-9408-3C955E181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051" y="1480067"/>
              <a:ext cx="432883" cy="409693"/>
            </a:xfrm>
            <a:prstGeom prst="rect">
              <a:avLst/>
            </a:prstGeom>
          </p:spPr>
        </p:pic>
      </p:grpSp>
    </p:spTree>
    <p:extLst>
      <p:ext uri="{BB962C8B-B14F-4D97-AF65-F5344CB8AC3E}">
        <p14:creationId xmlns:p14="http://schemas.microsoft.com/office/powerpoint/2010/main" val="356831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B15F13-8974-42F0-A920-04A3A2601FE3}"/>
              </a:ext>
            </a:extLst>
          </p:cNvPr>
          <p:cNvSpPr txBox="1"/>
          <p:nvPr/>
        </p:nvSpPr>
        <p:spPr>
          <a:xfrm>
            <a:off x="372533" y="1613118"/>
            <a:ext cx="4126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If your request is declined, you will receive a notification that includes a message explaining why the request was declined</a:t>
            </a: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Your request will return to </a:t>
            </a:r>
            <a:r>
              <a:rPr lang="en-US" sz="1600" i="1" dirty="0">
                <a:solidFill>
                  <a:schemeClr val="tx1">
                    <a:lumMod val="65000"/>
                    <a:lumOff val="35000"/>
                  </a:schemeClr>
                </a:solidFill>
                <a:latin typeface="Arial Nova" panose="020B0504020202020204" pitchFamily="34" charset="0"/>
              </a:rPr>
              <a:t>Draft </a:t>
            </a:r>
            <a:r>
              <a:rPr lang="en-US" sz="1600" dirty="0">
                <a:solidFill>
                  <a:schemeClr val="tx1">
                    <a:lumMod val="65000"/>
                    <a:lumOff val="35000"/>
                  </a:schemeClr>
                </a:solidFill>
                <a:latin typeface="Arial Nova" panose="020B0504020202020204" pitchFamily="34" charset="0"/>
              </a:rPr>
              <a:t>status</a:t>
            </a:r>
          </a:p>
          <a:p>
            <a:pPr marL="285750" indent="-285750">
              <a:buFont typeface="Arial" panose="020B0604020202020204" pitchFamily="34" charset="0"/>
              <a:buChar char="•"/>
            </a:pPr>
            <a:r>
              <a:rPr lang="en-US" sz="1600" dirty="0">
                <a:solidFill>
                  <a:schemeClr val="tx1">
                    <a:lumMod val="65000"/>
                    <a:lumOff val="35000"/>
                  </a:schemeClr>
                </a:solidFill>
                <a:latin typeface="Arial Nova" panose="020B0504020202020204" pitchFamily="34" charset="0"/>
              </a:rPr>
              <a:t>Provide the needed information and then you can resubmit</a:t>
            </a:r>
          </a:p>
        </p:txBody>
      </p:sp>
      <p:sp>
        <p:nvSpPr>
          <p:cNvPr id="7" name="TextBox 6">
            <a:extLst>
              <a:ext uri="{FF2B5EF4-FFF2-40B4-BE49-F238E27FC236}">
                <a16:creationId xmlns:a16="http://schemas.microsoft.com/office/drawing/2014/main" id="{8C72F518-398E-4A25-8D93-FEEBFF3168F0}"/>
              </a:ext>
            </a:extLst>
          </p:cNvPr>
          <p:cNvSpPr txBox="1"/>
          <p:nvPr/>
        </p:nvSpPr>
        <p:spPr>
          <a:xfrm>
            <a:off x="372533" y="397814"/>
            <a:ext cx="774801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Resubmitting a Declined Request</a:t>
            </a:r>
          </a:p>
        </p:txBody>
      </p:sp>
      <p:pic>
        <p:nvPicPr>
          <p:cNvPr id="5" name="Picture 4">
            <a:extLst>
              <a:ext uri="{FF2B5EF4-FFF2-40B4-BE49-F238E27FC236}">
                <a16:creationId xmlns:a16="http://schemas.microsoft.com/office/drawing/2014/main" id="{648CB539-66F9-4832-A1EA-258EF3BE98BA}"/>
              </a:ext>
            </a:extLst>
          </p:cNvPr>
          <p:cNvPicPr>
            <a:picLocks noChangeAspect="1"/>
          </p:cNvPicPr>
          <p:nvPr/>
        </p:nvPicPr>
        <p:blipFill>
          <a:blip r:embed="rId2"/>
          <a:stretch>
            <a:fillRect/>
          </a:stretch>
        </p:blipFill>
        <p:spPr>
          <a:xfrm>
            <a:off x="4821173" y="1480067"/>
            <a:ext cx="6275130" cy="4391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57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A5A71-48ED-4604-A026-7C675CB48B7C}"/>
              </a:ext>
            </a:extLst>
          </p:cNvPr>
          <p:cNvSpPr txBox="1"/>
          <p:nvPr/>
        </p:nvSpPr>
        <p:spPr>
          <a:xfrm>
            <a:off x="372532" y="1350628"/>
            <a:ext cx="4134878"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be notified when:</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request is accepted</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request is completed</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Any changes are made to the request due date </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are @mentioned or replied to in a comment</a:t>
            </a: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original request can be viewed in the Submission Details tab</a:t>
            </a: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As work begins, you will see:</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Progress of associated work- this indicator will appear in red if work is overdue</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Proofs completed </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 number of business days remaining</a:t>
            </a:r>
          </a:p>
          <a:p>
            <a:pPr marL="742950" lvl="1"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All files shared as </a:t>
            </a:r>
            <a:r>
              <a:rPr lang="en-US" i="1" dirty="0">
                <a:solidFill>
                  <a:schemeClr val="tx1">
                    <a:lumMod val="65000"/>
                    <a:lumOff val="35000"/>
                  </a:schemeClr>
                </a:solidFill>
                <a:latin typeface="Arial Nova" panose="020B0504020202020204" pitchFamily="34" charset="0"/>
              </a:rPr>
              <a:t>Deliverables</a:t>
            </a:r>
          </a:p>
        </p:txBody>
      </p:sp>
      <p:pic>
        <p:nvPicPr>
          <p:cNvPr id="11" name="Picture 10" descr="Graphical user interface&#10;&#10;Description automatically generated">
            <a:extLst>
              <a:ext uri="{FF2B5EF4-FFF2-40B4-BE49-F238E27FC236}">
                <a16:creationId xmlns:a16="http://schemas.microsoft.com/office/drawing/2014/main" id="{347B692E-C5D2-48CB-B47B-357E3053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976" y="1350628"/>
            <a:ext cx="7031289" cy="5385574"/>
          </a:xfrm>
          <a:prstGeom prst="rect">
            <a:avLst/>
          </a:prstGeom>
          <a:effectLst>
            <a:outerShdw blurRad="63500" sx="102000" sy="102000" algn="ctr" rotWithShape="0">
              <a:prstClr val="black">
                <a:alpha val="40000"/>
              </a:prstClr>
            </a:outerShdw>
          </a:effectLst>
        </p:spPr>
      </p:pic>
      <p:sp>
        <p:nvSpPr>
          <p:cNvPr id="16" name="TextBox 15">
            <a:extLst>
              <a:ext uri="{FF2B5EF4-FFF2-40B4-BE49-F238E27FC236}">
                <a16:creationId xmlns:a16="http://schemas.microsoft.com/office/drawing/2014/main" id="{CDB4826B-E196-48C9-B6D0-13EB5D8DBAA1}"/>
              </a:ext>
            </a:extLst>
          </p:cNvPr>
          <p:cNvSpPr txBox="1"/>
          <p:nvPr/>
        </p:nvSpPr>
        <p:spPr>
          <a:xfrm>
            <a:off x="372532" y="397814"/>
            <a:ext cx="7031289"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Monitoring Request Progress</a:t>
            </a:r>
          </a:p>
        </p:txBody>
      </p:sp>
    </p:spTree>
    <p:extLst>
      <p:ext uri="{BB962C8B-B14F-4D97-AF65-F5344CB8AC3E}">
        <p14:creationId xmlns:p14="http://schemas.microsoft.com/office/powerpoint/2010/main" val="315089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7DAC563-F3FC-4608-8D40-277E183F0833}"/>
              </a:ext>
            </a:extLst>
          </p:cNvPr>
          <p:cNvGrpSpPr/>
          <p:nvPr/>
        </p:nvGrpSpPr>
        <p:grpSpPr>
          <a:xfrm>
            <a:off x="3457057" y="2767280"/>
            <a:ext cx="5277886" cy="1323439"/>
            <a:chOff x="2751946" y="2767280"/>
            <a:chExt cx="5277886" cy="1323439"/>
          </a:xfrm>
        </p:grpSpPr>
        <p:sp>
          <p:nvSpPr>
            <p:cNvPr id="2" name="TextBox 1">
              <a:extLst>
                <a:ext uri="{FF2B5EF4-FFF2-40B4-BE49-F238E27FC236}">
                  <a16:creationId xmlns:a16="http://schemas.microsoft.com/office/drawing/2014/main" id="{34AE0861-4F94-4623-9B44-736B1B8C8929}"/>
                </a:ext>
              </a:extLst>
            </p:cNvPr>
            <p:cNvSpPr txBox="1"/>
            <p:nvPr/>
          </p:nvSpPr>
          <p:spPr>
            <a:xfrm>
              <a:off x="4162168" y="2767280"/>
              <a:ext cx="3867664"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Reviews</a:t>
              </a:r>
            </a:p>
          </p:txBody>
        </p:sp>
        <p:pic>
          <p:nvPicPr>
            <p:cNvPr id="4" name="Picture 3">
              <a:extLst>
                <a:ext uri="{FF2B5EF4-FFF2-40B4-BE49-F238E27FC236}">
                  <a16:creationId xmlns:a16="http://schemas.microsoft.com/office/drawing/2014/main" id="{02ACFE87-81AC-4EEE-8B99-EA59CE26AAC0}"/>
                </a:ext>
              </a:extLst>
            </p:cNvPr>
            <p:cNvPicPr>
              <a:picLocks noChangeAspect="1"/>
            </p:cNvPicPr>
            <p:nvPr/>
          </p:nvPicPr>
          <p:blipFill>
            <a:blip r:embed="rId2"/>
            <a:stretch>
              <a:fillRect/>
            </a:stretch>
          </p:blipFill>
          <p:spPr>
            <a:xfrm>
              <a:off x="2751946" y="2767280"/>
              <a:ext cx="1410222" cy="1323439"/>
            </a:xfrm>
            <a:prstGeom prst="rect">
              <a:avLst/>
            </a:prstGeom>
          </p:spPr>
        </p:pic>
      </p:grpSp>
    </p:spTree>
    <p:extLst>
      <p:ext uri="{BB962C8B-B14F-4D97-AF65-F5344CB8AC3E}">
        <p14:creationId xmlns:p14="http://schemas.microsoft.com/office/powerpoint/2010/main" val="282430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Teams&#10;&#10;Description automatically generated">
            <a:extLst>
              <a:ext uri="{FF2B5EF4-FFF2-40B4-BE49-F238E27FC236}">
                <a16:creationId xmlns:a16="http://schemas.microsoft.com/office/drawing/2014/main" id="{B48BFD0B-9AD8-4450-AEE5-E841FF69A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199" y="2507602"/>
            <a:ext cx="2921150" cy="4178515"/>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D419898C-21EE-4EF3-8715-E33DB1BA904E}"/>
              </a:ext>
            </a:extLst>
          </p:cNvPr>
          <p:cNvSpPr txBox="1"/>
          <p:nvPr/>
        </p:nvSpPr>
        <p:spPr>
          <a:xfrm>
            <a:off x="397164" y="272467"/>
            <a:ext cx="895003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Receiving Your Invite to Review a Proof</a:t>
            </a:r>
          </a:p>
        </p:txBody>
      </p:sp>
      <p:sp>
        <p:nvSpPr>
          <p:cNvPr id="11" name="TextBox 10">
            <a:extLst>
              <a:ext uri="{FF2B5EF4-FFF2-40B4-BE49-F238E27FC236}">
                <a16:creationId xmlns:a16="http://schemas.microsoft.com/office/drawing/2014/main" id="{A9445A73-8BC3-4D0B-A175-E108B0A60D04}"/>
              </a:ext>
            </a:extLst>
          </p:cNvPr>
          <p:cNvSpPr txBox="1"/>
          <p:nvPr/>
        </p:nvSpPr>
        <p:spPr>
          <a:xfrm>
            <a:off x="407631" y="1565583"/>
            <a:ext cx="3693314" cy="360098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receive an email from </a:t>
            </a:r>
            <a:r>
              <a:rPr lang="en-US" dirty="0">
                <a:solidFill>
                  <a:schemeClr val="tx1">
                    <a:lumMod val="65000"/>
                    <a:lumOff val="35000"/>
                  </a:schemeClr>
                </a:solidFill>
                <a:latin typeface="Arial Nova" panose="020B0504020202020204" pitchFamily="34" charset="0"/>
                <a:hlinkClick r:id="rId3"/>
              </a:rPr>
              <a:t>noreply@lytho.com</a:t>
            </a:r>
            <a:r>
              <a:rPr lang="en-US" dirty="0">
                <a:solidFill>
                  <a:schemeClr val="tx1">
                    <a:lumMod val="65000"/>
                    <a:lumOff val="35000"/>
                  </a:schemeClr>
                </a:solidFill>
                <a:latin typeface="Arial Nova" panose="020B0504020202020204" pitchFamily="34" charset="0"/>
              </a:rPr>
              <a:t> including the: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Name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Deadline</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Review Instructions</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Number of Pages</a:t>
            </a:r>
          </a:p>
          <a:p>
            <a:pPr marL="742950" lvl="1"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Associated Project Name &amp; Due Date</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Click “Start Your Review” to access the review</a:t>
            </a:r>
          </a:p>
        </p:txBody>
      </p:sp>
      <p:grpSp>
        <p:nvGrpSpPr>
          <p:cNvPr id="4" name="Group 3">
            <a:extLst>
              <a:ext uri="{FF2B5EF4-FFF2-40B4-BE49-F238E27FC236}">
                <a16:creationId xmlns:a16="http://schemas.microsoft.com/office/drawing/2014/main" id="{75453319-9FC2-4EB2-A23E-08BAFBB6832F}"/>
              </a:ext>
            </a:extLst>
          </p:cNvPr>
          <p:cNvGrpSpPr/>
          <p:nvPr/>
        </p:nvGrpSpPr>
        <p:grpSpPr>
          <a:xfrm>
            <a:off x="4872182" y="1218910"/>
            <a:ext cx="6432881" cy="3549832"/>
            <a:chOff x="4872182" y="1218910"/>
            <a:chExt cx="6432881" cy="3549832"/>
          </a:xfrm>
        </p:grpSpPr>
        <p:pic>
          <p:nvPicPr>
            <p:cNvPr id="6" name="Picture 5" descr="Graphical user interface, text, application, email&#10;&#10;Description automatically generated">
              <a:extLst>
                <a:ext uri="{FF2B5EF4-FFF2-40B4-BE49-F238E27FC236}">
                  <a16:creationId xmlns:a16="http://schemas.microsoft.com/office/drawing/2014/main" id="{7A7368F8-A867-4179-AF55-8F201953C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182" y="1218910"/>
              <a:ext cx="6432881" cy="3549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3572D458-1A66-4CE3-ABDE-114537263BEE}"/>
                </a:ext>
              </a:extLst>
            </p:cNvPr>
            <p:cNvPicPr>
              <a:picLocks noChangeAspect="1"/>
            </p:cNvPicPr>
            <p:nvPr/>
          </p:nvPicPr>
          <p:blipFill>
            <a:blip r:embed="rId5"/>
            <a:stretch>
              <a:fillRect/>
            </a:stretch>
          </p:blipFill>
          <p:spPr>
            <a:xfrm>
              <a:off x="6056376" y="1300734"/>
              <a:ext cx="1106615" cy="752955"/>
            </a:xfrm>
            <a:prstGeom prst="rect">
              <a:avLst/>
            </a:prstGeom>
          </p:spPr>
        </p:pic>
      </p:grpSp>
    </p:spTree>
    <p:extLst>
      <p:ext uri="{BB962C8B-B14F-4D97-AF65-F5344CB8AC3E}">
        <p14:creationId xmlns:p14="http://schemas.microsoft.com/office/powerpoint/2010/main" val="2491357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DA3542-7E77-426E-8EAF-A04391AF534C}"/>
              </a:ext>
            </a:extLst>
          </p:cNvPr>
          <p:cNvSpPr txBox="1"/>
          <p:nvPr/>
        </p:nvSpPr>
        <p:spPr>
          <a:xfrm>
            <a:off x="397164" y="272467"/>
            <a:ext cx="57912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Reviewing a Proof</a:t>
            </a:r>
          </a:p>
        </p:txBody>
      </p:sp>
      <p:sp>
        <p:nvSpPr>
          <p:cNvPr id="6" name="TextBox 5">
            <a:extLst>
              <a:ext uri="{FF2B5EF4-FFF2-40B4-BE49-F238E27FC236}">
                <a16:creationId xmlns:a16="http://schemas.microsoft.com/office/drawing/2014/main" id="{F95DFBDE-B8E6-48CF-AC06-22294693C65B}"/>
              </a:ext>
            </a:extLst>
          </p:cNvPr>
          <p:cNvSpPr txBox="1"/>
          <p:nvPr/>
        </p:nvSpPr>
        <p:spPr>
          <a:xfrm>
            <a:off x="476476" y="1428452"/>
            <a:ext cx="3956979" cy="4308872"/>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Find reviews awaiting your approval on your Dashboard or within the My Reviews tab. Reviews will progress through the following statuses:</a:t>
            </a:r>
          </a:p>
          <a:p>
            <a:pPr marL="342900" indent="-342900">
              <a:buAutoNum type="arabicPeriod" startAt="2"/>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To Do: </a:t>
            </a:r>
            <a:r>
              <a:rPr lang="en-US" sz="1600" dirty="0">
                <a:solidFill>
                  <a:schemeClr val="tx1">
                    <a:lumMod val="65000"/>
                    <a:lumOff val="35000"/>
                  </a:schemeClr>
                </a:solidFill>
                <a:latin typeface="Arial Nova" panose="020B0504020202020204" pitchFamily="34" charset="0"/>
              </a:rPr>
              <a:t>Your approval needs to be provided</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In Review By Others: </a:t>
            </a:r>
            <a:r>
              <a:rPr lang="en-US" sz="1600" dirty="0">
                <a:solidFill>
                  <a:schemeClr val="tx1">
                    <a:lumMod val="65000"/>
                    <a:lumOff val="35000"/>
                  </a:schemeClr>
                </a:solidFill>
                <a:latin typeface="Arial Nova" panose="020B0504020202020204" pitchFamily="34" charset="0"/>
              </a:rPr>
              <a:t>You have completed your review, but the proof is still pending the review of others</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Returned: </a:t>
            </a:r>
            <a:r>
              <a:rPr lang="en-US" sz="1600" dirty="0">
                <a:solidFill>
                  <a:schemeClr val="tx1">
                    <a:lumMod val="65000"/>
                    <a:lumOff val="35000"/>
                  </a:schemeClr>
                </a:solidFill>
                <a:latin typeface="Arial Nova" panose="020B0504020202020204" pitchFamily="34" charset="0"/>
              </a:rPr>
              <a:t>Reviews that have ended</a:t>
            </a:r>
          </a:p>
          <a:p>
            <a:pPr marL="342900" indent="-342900">
              <a:buFont typeface="Arial" panose="020B0604020202020204" pitchFamily="34" charset="0"/>
              <a:buChar char="•"/>
            </a:pPr>
            <a:endParaRPr lang="en-US" sz="16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600" b="1" dirty="0">
                <a:solidFill>
                  <a:schemeClr val="tx1">
                    <a:lumMod val="65000"/>
                    <a:lumOff val="35000"/>
                  </a:schemeClr>
                </a:solidFill>
                <a:latin typeface="Arial Nova" panose="020B0504020202020204" pitchFamily="34" charset="0"/>
              </a:rPr>
              <a:t>Archived: </a:t>
            </a:r>
            <a:r>
              <a:rPr lang="en-US" sz="1600" dirty="0">
                <a:solidFill>
                  <a:schemeClr val="tx1">
                    <a:lumMod val="65000"/>
                    <a:lumOff val="35000"/>
                  </a:schemeClr>
                </a:solidFill>
                <a:latin typeface="Arial Nova" panose="020B0504020202020204" pitchFamily="34" charset="0"/>
              </a:rPr>
              <a:t>Reviews that have been archived for future reference</a:t>
            </a:r>
          </a:p>
          <a:p>
            <a:pPr marL="342900" indent="-342900">
              <a:buFont typeface="Arial" panose="020B0604020202020204" pitchFamily="34" charset="0"/>
              <a:buChar char="•"/>
            </a:pPr>
            <a:endParaRPr lang="en-US" dirty="0"/>
          </a:p>
        </p:txBody>
      </p:sp>
      <p:grpSp>
        <p:nvGrpSpPr>
          <p:cNvPr id="7" name="Group 6">
            <a:extLst>
              <a:ext uri="{FF2B5EF4-FFF2-40B4-BE49-F238E27FC236}">
                <a16:creationId xmlns:a16="http://schemas.microsoft.com/office/drawing/2014/main" id="{6B578367-D7DD-4501-BFEA-D756220C67E8}"/>
              </a:ext>
            </a:extLst>
          </p:cNvPr>
          <p:cNvGrpSpPr/>
          <p:nvPr/>
        </p:nvGrpSpPr>
        <p:grpSpPr>
          <a:xfrm>
            <a:off x="4946076" y="1526374"/>
            <a:ext cx="6769448" cy="4451579"/>
            <a:chOff x="4946076" y="1526374"/>
            <a:chExt cx="6769448" cy="4451579"/>
          </a:xfrm>
        </p:grpSpPr>
        <p:pic>
          <p:nvPicPr>
            <p:cNvPr id="4" name="Picture 3" descr="Graphical user interface, text, application, email&#10;&#10;Description automatically generated">
              <a:extLst>
                <a:ext uri="{FF2B5EF4-FFF2-40B4-BE49-F238E27FC236}">
                  <a16:creationId xmlns:a16="http://schemas.microsoft.com/office/drawing/2014/main" id="{3A194455-B9FD-4325-9816-6C8ACC03D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076" y="1526374"/>
              <a:ext cx="6769448" cy="4451579"/>
            </a:xfrm>
            <a:prstGeom prst="rect">
              <a:avLst/>
            </a:prstGeom>
            <a:effectLst>
              <a:outerShdw blurRad="63500" sx="102000" sy="102000" algn="ctr" rotWithShape="0">
                <a:prstClr val="black">
                  <a:alpha val="40000"/>
                </a:prstClr>
              </a:outerShdw>
            </a:effectLst>
          </p:spPr>
        </p:pic>
        <p:pic>
          <p:nvPicPr>
            <p:cNvPr id="3" name="Picture 2" descr="Icon&#10;&#10;Description automatically generated">
              <a:extLst>
                <a:ext uri="{FF2B5EF4-FFF2-40B4-BE49-F238E27FC236}">
                  <a16:creationId xmlns:a16="http://schemas.microsoft.com/office/drawing/2014/main" id="{2C8A8790-50EF-45F4-A5EC-BE043A73C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076" y="1526374"/>
              <a:ext cx="355618" cy="336567"/>
            </a:xfrm>
            <a:prstGeom prst="rect">
              <a:avLst/>
            </a:prstGeom>
          </p:spPr>
        </p:pic>
      </p:grpSp>
    </p:spTree>
    <p:extLst>
      <p:ext uri="{BB962C8B-B14F-4D97-AF65-F5344CB8AC3E}">
        <p14:creationId xmlns:p14="http://schemas.microsoft.com/office/powerpoint/2010/main" val="15501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42807FD8-96E8-416F-88FD-68362AC26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658" y="980353"/>
            <a:ext cx="6380856" cy="5043330"/>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4AE4679E-C6B8-4BBD-86FF-825F54E41DD4}"/>
              </a:ext>
            </a:extLst>
          </p:cNvPr>
          <p:cNvSpPr txBox="1"/>
          <p:nvPr/>
        </p:nvSpPr>
        <p:spPr>
          <a:xfrm>
            <a:off x="397164" y="1357801"/>
            <a:ext cx="4738254" cy="3801041"/>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Provide feedback by marking up the assets using the intuitive annotation tools in the toolbar.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Each annotation will automatically be numbered and associated with a comment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Use the page navigation menu or the arrows next to the asset to navigate through review pages</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@mention other reviewers, like other comments, and attach files to comments</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You can also share the review with others not invited via @mentioning or the share menu</a:t>
            </a:r>
          </a:p>
        </p:txBody>
      </p:sp>
      <p:sp>
        <p:nvSpPr>
          <p:cNvPr id="13" name="TextBox 12">
            <a:extLst>
              <a:ext uri="{FF2B5EF4-FFF2-40B4-BE49-F238E27FC236}">
                <a16:creationId xmlns:a16="http://schemas.microsoft.com/office/drawing/2014/main" id="{B40968E0-486B-4B54-B86F-8104CCC50AB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Provide Feedback</a:t>
            </a:r>
          </a:p>
        </p:txBody>
      </p:sp>
      <p:sp>
        <p:nvSpPr>
          <p:cNvPr id="14" name="TextBox 13">
            <a:extLst>
              <a:ext uri="{FF2B5EF4-FFF2-40B4-BE49-F238E27FC236}">
                <a16:creationId xmlns:a16="http://schemas.microsoft.com/office/drawing/2014/main" id="{87405465-A01B-49ED-A7B4-E3EFFE1A1FDE}"/>
              </a:ext>
            </a:extLst>
          </p:cNvPr>
          <p:cNvSpPr txBox="1"/>
          <p:nvPr/>
        </p:nvSpPr>
        <p:spPr>
          <a:xfrm>
            <a:off x="3335629" y="6524762"/>
            <a:ext cx="8856372" cy="307777"/>
          </a:xfrm>
          <a:prstGeom prst="rect">
            <a:avLst/>
          </a:prstGeom>
          <a:noFill/>
        </p:spPr>
        <p:txBody>
          <a:bodyPr wrap="square" rtlCol="0">
            <a:spAutoFit/>
          </a:bodyPr>
          <a:lstStyle/>
          <a:p>
            <a:r>
              <a:rPr lang="en-US" sz="1400" dirty="0"/>
              <a:t>Read More: </a:t>
            </a:r>
            <a:r>
              <a:rPr lang="en-US" sz="1400" dirty="0">
                <a:hlinkClick r:id="rId3"/>
              </a:rPr>
              <a:t>https://support.lytho.com/support/solutions/articles/151000189878-quick-start-guide-submitting-a-review</a:t>
            </a:r>
            <a:r>
              <a:rPr lang="en-US" sz="1400" dirty="0"/>
              <a:t> </a:t>
            </a:r>
          </a:p>
        </p:txBody>
      </p:sp>
    </p:spTree>
    <p:extLst>
      <p:ext uri="{BB962C8B-B14F-4D97-AF65-F5344CB8AC3E}">
        <p14:creationId xmlns:p14="http://schemas.microsoft.com/office/powerpoint/2010/main" val="3620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58B54A-2B36-4D27-A648-6E64DAC86B7D}"/>
              </a:ext>
            </a:extLst>
          </p:cNvPr>
          <p:cNvSpPr txBox="1"/>
          <p:nvPr/>
        </p:nvSpPr>
        <p:spPr>
          <a:xfrm>
            <a:off x="397164" y="258955"/>
            <a:ext cx="569883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Reviewing Tips &amp; Tricks</a:t>
            </a:r>
          </a:p>
        </p:txBody>
      </p:sp>
      <p:pic>
        <p:nvPicPr>
          <p:cNvPr id="8194" name="Picture 2">
            <a:extLst>
              <a:ext uri="{FF2B5EF4-FFF2-40B4-BE49-F238E27FC236}">
                <a16:creationId xmlns:a16="http://schemas.microsoft.com/office/drawing/2014/main" id="{36E7EA34-7C77-415E-8D19-0919DEBB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228" y="1320102"/>
            <a:ext cx="2880007" cy="4445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50A7F9-9386-4374-A099-57653D2C91DC}"/>
              </a:ext>
            </a:extLst>
          </p:cNvPr>
          <p:cNvSpPr txBox="1"/>
          <p:nvPr/>
        </p:nvSpPr>
        <p:spPr>
          <a:xfrm>
            <a:off x="460908" y="1320102"/>
            <a:ext cx="6389530"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lumMod val="65000"/>
                    <a:lumOff val="35000"/>
                  </a:schemeClr>
                </a:solidFill>
              </a:rPr>
              <a:t>Use the Zoom Tool instead of your browser zoom. </a:t>
            </a:r>
          </a:p>
          <a:p>
            <a:pPr marL="742950" lvl="1" indent="-285750">
              <a:buFont typeface="Arial" panose="020B0604020202020204" pitchFamily="34" charset="0"/>
              <a:buChar char="•"/>
            </a:pPr>
            <a:r>
              <a:rPr lang="en-US" dirty="0">
                <a:solidFill>
                  <a:schemeClr val="tx1">
                    <a:lumMod val="65000"/>
                    <a:lumOff val="35000"/>
                  </a:schemeClr>
                </a:solidFill>
              </a:rPr>
              <a:t>You have options to ‘Show All,’ ‘Fit Width,’ and see ‘Full Size’</a:t>
            </a:r>
          </a:p>
          <a:p>
            <a:pPr marL="742950" lvl="1" indent="-285750">
              <a:buFont typeface="Arial" panose="020B0604020202020204" pitchFamily="34" charset="0"/>
              <a:buChar char="•"/>
            </a:pPr>
            <a:r>
              <a:rPr lang="en-US" sz="1800" dirty="0">
                <a:solidFill>
                  <a:schemeClr val="tx1">
                    <a:lumMod val="65000"/>
                    <a:lumOff val="35000"/>
                  </a:schemeClr>
                </a:solidFill>
              </a:rPr>
              <a:t>The max level may vary based on the asset size and your choice of browser</a:t>
            </a:r>
          </a:p>
          <a:p>
            <a:pPr marL="742950" lvl="1" indent="-285750">
              <a:buFont typeface="Arial" panose="020B0604020202020204" pitchFamily="34" charset="0"/>
              <a:buChar char="•"/>
            </a:pPr>
            <a:r>
              <a:rPr lang="en-US" sz="1800" dirty="0">
                <a:solidFill>
                  <a:schemeClr val="tx1">
                    <a:lumMod val="65000"/>
                    <a:lumOff val="35000"/>
                  </a:schemeClr>
                </a:solidFill>
              </a:rPr>
              <a:t>Assets default to “Show All,” which allows the reviewer to see the full length and width of the asset</a:t>
            </a:r>
          </a:p>
          <a:p>
            <a:pPr marL="285750" indent="-285750">
              <a:buFont typeface="Arial" panose="020B0604020202020204" pitchFamily="34" charset="0"/>
              <a:buChar char="•"/>
            </a:pPr>
            <a:r>
              <a:rPr lang="en-US" dirty="0">
                <a:solidFill>
                  <a:schemeClr val="tx1">
                    <a:lumMod val="65000"/>
                    <a:lumOff val="35000"/>
                  </a:schemeClr>
                </a:solidFill>
              </a:rPr>
              <a:t>Your browser’s built-in spell checker will automatically underline any misspelled words in your comments</a:t>
            </a:r>
          </a:p>
          <a:p>
            <a:pPr marL="285750" indent="-285750">
              <a:buFont typeface="Arial" panose="020B0604020202020204" pitchFamily="34" charset="0"/>
              <a:buChar char="•"/>
            </a:pPr>
            <a:r>
              <a:rPr lang="en-US" dirty="0">
                <a:solidFill>
                  <a:schemeClr val="tx1">
                    <a:lumMod val="65000"/>
                    <a:lumOff val="35000"/>
                  </a:schemeClr>
                </a:solidFill>
              </a:rPr>
              <a:t>Text markup tools are only available if text can be identified in the asset. This includes common file formats like .pdf or .doc</a:t>
            </a:r>
          </a:p>
          <a:p>
            <a:pPr marL="285750" indent="-285750">
              <a:buFont typeface="Arial" panose="020B0604020202020204" pitchFamily="34" charset="0"/>
              <a:buChar char="•"/>
            </a:pPr>
            <a:r>
              <a:rPr lang="en-US" dirty="0">
                <a:solidFill>
                  <a:schemeClr val="tx1">
                    <a:lumMod val="65000"/>
                    <a:lumOff val="35000"/>
                  </a:schemeClr>
                </a:solidFill>
              </a:rPr>
              <a:t>If the asset being reviewed includes text, use </a:t>
            </a:r>
            <a:r>
              <a:rPr lang="en-US" dirty="0" err="1">
                <a:solidFill>
                  <a:schemeClr val="tx1">
                    <a:lumMod val="65000"/>
                    <a:lumOff val="35000"/>
                  </a:schemeClr>
                </a:solidFill>
              </a:rPr>
              <a:t>Ctrl+F</a:t>
            </a:r>
            <a:r>
              <a:rPr lang="en-US" dirty="0">
                <a:solidFill>
                  <a:schemeClr val="tx1">
                    <a:lumMod val="65000"/>
                    <a:lumOff val="35000"/>
                  </a:schemeClr>
                </a:solidFill>
              </a:rPr>
              <a:t> to search for a word or phrase</a:t>
            </a:r>
          </a:p>
        </p:txBody>
      </p:sp>
    </p:spTree>
    <p:extLst>
      <p:ext uri="{BB962C8B-B14F-4D97-AF65-F5344CB8AC3E}">
        <p14:creationId xmlns:p14="http://schemas.microsoft.com/office/powerpoint/2010/main" val="370070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51BF8B-72C2-4B7A-9DD0-BDF30A137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362" y="1780868"/>
            <a:ext cx="6392474" cy="394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E4679E-C6B8-4BBD-86FF-825F54E41DD4}"/>
              </a:ext>
            </a:extLst>
          </p:cNvPr>
          <p:cNvSpPr txBox="1"/>
          <p:nvPr/>
        </p:nvSpPr>
        <p:spPr>
          <a:xfrm>
            <a:off x="397164" y="1357801"/>
            <a:ext cx="4738254" cy="5555367"/>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You must select an approval status for each page, or you can apply one approval status to all pages (</a:t>
            </a:r>
            <a:r>
              <a:rPr lang="en-US" sz="1700" dirty="0">
                <a:solidFill>
                  <a:schemeClr val="tx1">
                    <a:lumMod val="65000"/>
                    <a:lumOff val="35000"/>
                  </a:schemeClr>
                </a:solidFill>
                <a:highlight>
                  <a:srgbClr val="FFFF00"/>
                </a:highlight>
                <a:latin typeface="Arial Nova" panose="020B0504020202020204" pitchFamily="34" charset="0"/>
              </a:rPr>
              <a:t>Update definitions below per your process)</a:t>
            </a:r>
          </a:p>
          <a:p>
            <a:pPr marL="285750" indent="-285750" algn="l">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Approved As Is: </a:t>
            </a:r>
            <a:r>
              <a:rPr lang="en-US" sz="1800" dirty="0">
                <a:solidFill>
                  <a:schemeClr val="tx1">
                    <a:lumMod val="65000"/>
                    <a:lumOff val="35000"/>
                  </a:schemeClr>
                </a:solidFill>
                <a:latin typeface="Arial" panose="020B0604020202020204" pitchFamily="34" charset="0"/>
              </a:rPr>
              <a:t>If you require no changes</a:t>
            </a:r>
          </a:p>
          <a:p>
            <a:pPr marL="285750" indent="-285750">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Approved With Changes: </a:t>
            </a:r>
            <a:r>
              <a:rPr lang="en-US" sz="1800" dirty="0">
                <a:solidFill>
                  <a:schemeClr val="tx1">
                    <a:lumMod val="65000"/>
                    <a:lumOff val="35000"/>
                  </a:schemeClr>
                </a:solidFill>
                <a:latin typeface="Arial" panose="020B0604020202020204" pitchFamily="34" charset="0"/>
              </a:rPr>
              <a:t>If at least one change is required but you do not need to see another version for it is finalized</a:t>
            </a:r>
          </a:p>
          <a:p>
            <a:pPr marL="285750" indent="-285750" algn="l">
              <a:spcAft>
                <a:spcPts val="600"/>
              </a:spcAft>
              <a:buFont typeface="Arial" panose="020B0604020202020204" pitchFamily="34" charset="0"/>
              <a:buChar char="•"/>
            </a:pPr>
            <a:r>
              <a:rPr lang="en-US" sz="1800" b="1" dirty="0">
                <a:solidFill>
                  <a:schemeClr val="tx1">
                    <a:lumMod val="65000"/>
                    <a:lumOff val="35000"/>
                  </a:schemeClr>
                </a:solidFill>
                <a:latin typeface="Arial" panose="020B0604020202020204" pitchFamily="34" charset="0"/>
              </a:rPr>
              <a:t>Change &amp; Resubmit: </a:t>
            </a:r>
            <a:r>
              <a:rPr lang="en-US" sz="1800" dirty="0">
                <a:solidFill>
                  <a:schemeClr val="tx1">
                    <a:lumMod val="65000"/>
                    <a:lumOff val="35000"/>
                  </a:schemeClr>
                </a:solidFill>
                <a:latin typeface="Arial" panose="020B0604020202020204" pitchFamily="34" charset="0"/>
              </a:rPr>
              <a:t>If you need to see another version before the asset is finalized</a:t>
            </a:r>
          </a:p>
          <a:p>
            <a:pPr algn="l">
              <a:spcAft>
                <a:spcPts val="600"/>
              </a:spcAft>
            </a:pPr>
            <a:endParaRPr lang="en-US" dirty="0">
              <a:solidFill>
                <a:schemeClr val="tx1">
                  <a:lumMod val="65000"/>
                  <a:lumOff val="35000"/>
                </a:schemeClr>
              </a:solidFill>
              <a:latin typeface="Arial" panose="020B0604020202020204" pitchFamily="34" charset="0"/>
            </a:endParaRPr>
          </a:p>
          <a:p>
            <a:pPr>
              <a:spcAft>
                <a:spcPts val="600"/>
              </a:spcAft>
            </a:pPr>
            <a:r>
              <a:rPr lang="en-US" sz="1800" dirty="0">
                <a:solidFill>
                  <a:schemeClr val="tx1">
                    <a:lumMod val="65000"/>
                    <a:lumOff val="35000"/>
                  </a:schemeClr>
                </a:solidFill>
                <a:latin typeface="Arial" panose="020B0604020202020204" pitchFamily="34" charset="0"/>
              </a:rPr>
              <a:t>When approved statuses have been selected </a:t>
            </a:r>
            <a:r>
              <a:rPr lang="en-US" sz="1800" dirty="0">
                <a:solidFill>
                  <a:schemeClr val="tx1">
                    <a:lumMod val="65000"/>
                    <a:lumOff val="35000"/>
                  </a:schemeClr>
                </a:solidFill>
                <a:latin typeface="Arial Nova" panose="020B0504020202020204" pitchFamily="34" charset="0"/>
              </a:rPr>
              <a:t>for </a:t>
            </a:r>
            <a:r>
              <a:rPr lang="en-US" sz="1800" i="1" dirty="0">
                <a:solidFill>
                  <a:schemeClr val="tx1">
                    <a:lumMod val="65000"/>
                    <a:lumOff val="35000"/>
                  </a:schemeClr>
                </a:solidFill>
                <a:latin typeface="Arial Nova" panose="020B0504020202020204" pitchFamily="34" charset="0"/>
              </a:rPr>
              <a:t>all pages</a:t>
            </a:r>
            <a:r>
              <a:rPr lang="en-US" sz="1800" dirty="0">
                <a:solidFill>
                  <a:schemeClr val="tx1">
                    <a:lumMod val="65000"/>
                    <a:lumOff val="35000"/>
                  </a:schemeClr>
                </a:solidFill>
                <a:latin typeface="Arial Nova" panose="020B0504020202020204" pitchFamily="34" charset="0"/>
              </a:rPr>
              <a:t>, </a:t>
            </a:r>
            <a:r>
              <a:rPr lang="en-US" sz="1800" b="1" u="sng" dirty="0">
                <a:solidFill>
                  <a:schemeClr val="tx1">
                    <a:lumMod val="65000"/>
                    <a:lumOff val="35000"/>
                  </a:schemeClr>
                </a:solidFill>
                <a:latin typeface="Arial Nova" panose="020B0504020202020204" pitchFamily="34" charset="0"/>
              </a:rPr>
              <a:t>you must submit your review!</a:t>
            </a:r>
          </a:p>
          <a:p>
            <a:pPr>
              <a:spcAft>
                <a:spcPts val="600"/>
              </a:spcAft>
            </a:pPr>
            <a:endParaRPr lang="en-US" sz="1800" b="1" u="sng" dirty="0">
              <a:solidFill>
                <a:schemeClr val="tx1">
                  <a:lumMod val="65000"/>
                  <a:lumOff val="35000"/>
                </a:schemeClr>
              </a:solidFill>
              <a:latin typeface="Arial Nova" panose="020B0504020202020204" pitchFamily="34" charset="0"/>
            </a:endParaRPr>
          </a:p>
          <a:p>
            <a:pPr algn="l">
              <a:spcAft>
                <a:spcPts val="600"/>
              </a:spcAft>
            </a:pPr>
            <a:endParaRPr lang="en-US" sz="1800" dirty="0">
              <a:solidFill>
                <a:schemeClr val="tx1">
                  <a:lumMod val="65000"/>
                  <a:lumOff val="3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B40968E0-486B-4B54-B86F-8104CCC50AB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Select an Approval Status &amp; Submit</a:t>
            </a:r>
          </a:p>
        </p:txBody>
      </p:sp>
      <p:pic>
        <p:nvPicPr>
          <p:cNvPr id="1026" name="Picture 2">
            <a:extLst>
              <a:ext uri="{FF2B5EF4-FFF2-40B4-BE49-F238E27FC236}">
                <a16:creationId xmlns:a16="http://schemas.microsoft.com/office/drawing/2014/main" id="{63A3ABC4-D43D-4E88-BAA2-16641EC89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198" y="1145945"/>
            <a:ext cx="4314825" cy="87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3760CC-9127-5CF2-2BFB-C7D69CAE2BD9}"/>
              </a:ext>
            </a:extLst>
          </p:cNvPr>
          <p:cNvSpPr txBox="1"/>
          <p:nvPr/>
        </p:nvSpPr>
        <p:spPr>
          <a:xfrm>
            <a:off x="3335629" y="6524762"/>
            <a:ext cx="8856372" cy="307777"/>
          </a:xfrm>
          <a:prstGeom prst="rect">
            <a:avLst/>
          </a:prstGeom>
          <a:noFill/>
        </p:spPr>
        <p:txBody>
          <a:bodyPr wrap="square" rtlCol="0">
            <a:spAutoFit/>
          </a:bodyPr>
          <a:lstStyle/>
          <a:p>
            <a:r>
              <a:rPr lang="en-US" sz="1400" dirty="0"/>
              <a:t>Read More: </a:t>
            </a:r>
            <a:r>
              <a:rPr lang="en-US" sz="1400" dirty="0">
                <a:hlinkClick r:id="rId4"/>
              </a:rPr>
              <a:t>https://support.lytho.com/support/solutions/articles/151000189878-quick-start-guide-submitting-a-review</a:t>
            </a:r>
            <a:r>
              <a:rPr lang="en-US" sz="1400" dirty="0"/>
              <a:t> </a:t>
            </a:r>
          </a:p>
        </p:txBody>
      </p:sp>
    </p:spTree>
    <p:extLst>
      <p:ext uri="{BB962C8B-B14F-4D97-AF65-F5344CB8AC3E}">
        <p14:creationId xmlns:p14="http://schemas.microsoft.com/office/powerpoint/2010/main" val="80612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27804-1E56-4EB7-9104-E21683E313A5}"/>
              </a:ext>
            </a:extLst>
          </p:cNvPr>
          <p:cNvSpPr txBox="1"/>
          <p:nvPr/>
        </p:nvSpPr>
        <p:spPr>
          <a:xfrm>
            <a:off x="656594" y="1154209"/>
            <a:ext cx="7306811" cy="2970044"/>
          </a:xfrm>
          <a:prstGeom prst="rect">
            <a:avLst/>
          </a:prstGeom>
          <a:noFill/>
        </p:spPr>
        <p:txBody>
          <a:bodyPr wrap="square" rtlCol="0">
            <a:spAutoFit/>
          </a:bodyPr>
          <a:lstStyle/>
          <a:p>
            <a:endParaRPr lang="en-US" dirty="0"/>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Introduction to Lytho Workflow</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Platform Overview &amp; Navigation</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Requests</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Reviews </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Final Files</a:t>
            </a:r>
          </a:p>
          <a:p>
            <a:pPr marL="285750" indent="-285750">
              <a:spcAft>
                <a:spcPts val="600"/>
              </a:spcAft>
              <a:buFont typeface="Arial" panose="020B0604020202020204" pitchFamily="34" charset="0"/>
              <a:buChar char="•"/>
            </a:pPr>
            <a:r>
              <a:rPr lang="en-US" sz="2400" dirty="0">
                <a:solidFill>
                  <a:schemeClr val="tx1">
                    <a:lumMod val="65000"/>
                    <a:lumOff val="35000"/>
                  </a:schemeClr>
                </a:solidFill>
                <a:latin typeface="Arial Nova" panose="020B0504020202020204" pitchFamily="34" charset="0"/>
              </a:rPr>
              <a:t>Action Items</a:t>
            </a:r>
          </a:p>
        </p:txBody>
      </p:sp>
      <p:sp>
        <p:nvSpPr>
          <p:cNvPr id="3" name="TextBox 2">
            <a:extLst>
              <a:ext uri="{FF2B5EF4-FFF2-40B4-BE49-F238E27FC236}">
                <a16:creationId xmlns:a16="http://schemas.microsoft.com/office/drawing/2014/main" id="{FEED59C0-2032-4F91-AF97-BE8D9C68B887}"/>
              </a:ext>
            </a:extLst>
          </p:cNvPr>
          <p:cNvSpPr txBox="1"/>
          <p:nvPr/>
        </p:nvSpPr>
        <p:spPr>
          <a:xfrm>
            <a:off x="656594" y="364067"/>
            <a:ext cx="7373923"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Agenda</a:t>
            </a:r>
          </a:p>
        </p:txBody>
      </p:sp>
    </p:spTree>
    <p:extLst>
      <p:ext uri="{BB962C8B-B14F-4D97-AF65-F5344CB8AC3E}">
        <p14:creationId xmlns:p14="http://schemas.microsoft.com/office/powerpoint/2010/main" val="59747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D8766D-98EF-40C2-A313-57BD2B23B013}"/>
              </a:ext>
            </a:extLst>
          </p:cNvPr>
          <p:cNvSpPr txBox="1"/>
          <p:nvPr/>
        </p:nvSpPr>
        <p:spPr>
          <a:xfrm>
            <a:off x="397164" y="272467"/>
            <a:ext cx="96520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Review Past Versions Side-by-Side</a:t>
            </a:r>
          </a:p>
        </p:txBody>
      </p:sp>
      <p:sp>
        <p:nvSpPr>
          <p:cNvPr id="12" name="TextBox 11">
            <a:extLst>
              <a:ext uri="{FF2B5EF4-FFF2-40B4-BE49-F238E27FC236}">
                <a16:creationId xmlns:a16="http://schemas.microsoft.com/office/drawing/2014/main" id="{802A8FA5-4D2C-4FFA-93D3-C930091D9D03}"/>
              </a:ext>
            </a:extLst>
          </p:cNvPr>
          <p:cNvSpPr txBox="1"/>
          <p:nvPr/>
        </p:nvSpPr>
        <p:spPr>
          <a:xfrm>
            <a:off x="397164" y="1357801"/>
            <a:ext cx="4738254" cy="4062651"/>
          </a:xfrm>
          <a:prstGeom prst="rect">
            <a:avLst/>
          </a:prstGeom>
          <a:noFill/>
        </p:spPr>
        <p:txBody>
          <a:bodyPr wrap="square" rtlCol="0">
            <a:spAutoFit/>
          </a:bodyPr>
          <a:lstStyle/>
          <a:p>
            <a:pPr>
              <a:spcAft>
                <a:spcPts val="600"/>
              </a:spcAft>
            </a:pPr>
            <a:r>
              <a:rPr lang="en-US" sz="1700" dirty="0">
                <a:solidFill>
                  <a:schemeClr val="tx1">
                    <a:lumMod val="65000"/>
                    <a:lumOff val="35000"/>
                  </a:schemeClr>
                </a:solidFill>
                <a:latin typeface="Arial Nova" panose="020B0504020202020204" pitchFamily="34" charset="0"/>
              </a:rPr>
              <a:t>If the proof is versioned, you can also access previous versions by selecting the versioning icon located to the right of the review name.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The proof’s version history will open to the left. </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Hover over the version you’d like to reference to open it in either side-by-side comparison or a new tab of your browser</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When in side-by-side mode, click the lock icon near the bottom center of the screen to pan, zoom, rotate, and navigate through both versions in tandem</a:t>
            </a:r>
          </a:p>
          <a:p>
            <a:pPr marL="285750" indent="-285750">
              <a:spcAft>
                <a:spcPts val="600"/>
              </a:spcAft>
              <a:buFont typeface="Arial" panose="020B0604020202020204" pitchFamily="34" charset="0"/>
              <a:buChar char="•"/>
            </a:pPr>
            <a:r>
              <a:rPr lang="en-US" sz="1700" dirty="0">
                <a:solidFill>
                  <a:schemeClr val="tx1">
                    <a:lumMod val="65000"/>
                    <a:lumOff val="35000"/>
                  </a:schemeClr>
                </a:solidFill>
                <a:latin typeface="Arial Nova" panose="020B0504020202020204" pitchFamily="34" charset="0"/>
              </a:rPr>
              <a:t>You will not be able to comment on past versions – only the active version</a:t>
            </a:r>
          </a:p>
        </p:txBody>
      </p:sp>
      <p:pic>
        <p:nvPicPr>
          <p:cNvPr id="27652" name="Picture 4">
            <a:extLst>
              <a:ext uri="{FF2B5EF4-FFF2-40B4-BE49-F238E27FC236}">
                <a16:creationId xmlns:a16="http://schemas.microsoft.com/office/drawing/2014/main" id="{980579EE-4FCF-42B7-B2A4-E5889E4D4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576" y="1125219"/>
            <a:ext cx="6356260" cy="3575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50" name="Picture 2">
            <a:extLst>
              <a:ext uri="{FF2B5EF4-FFF2-40B4-BE49-F238E27FC236}">
                <a16:creationId xmlns:a16="http://schemas.microsoft.com/office/drawing/2014/main" id="{267F81C3-CC82-4F7E-AFFA-E35086CC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742" y="2373198"/>
            <a:ext cx="6354252" cy="357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C8BAF7-C374-4DD4-8E53-30999B25CAE0}"/>
              </a:ext>
            </a:extLst>
          </p:cNvPr>
          <p:cNvSpPr txBox="1"/>
          <p:nvPr/>
        </p:nvSpPr>
        <p:spPr>
          <a:xfrm>
            <a:off x="4855335" y="6479134"/>
            <a:ext cx="7336665" cy="307777"/>
          </a:xfrm>
          <a:prstGeom prst="rect">
            <a:avLst/>
          </a:prstGeom>
          <a:noFill/>
        </p:spPr>
        <p:txBody>
          <a:bodyPr wrap="square" rtlCol="0">
            <a:spAutoFit/>
          </a:bodyPr>
          <a:lstStyle/>
          <a:p>
            <a:r>
              <a:rPr lang="en-US" sz="1400" dirty="0"/>
              <a:t>Read More: </a:t>
            </a:r>
            <a:r>
              <a:rPr lang="en-US" sz="1400" dirty="0">
                <a:hlinkClick r:id="rId4"/>
              </a:rPr>
              <a:t>https://support.lytho.com/support/solutions/articles/151000189882-proof-versioning</a:t>
            </a:r>
            <a:r>
              <a:rPr lang="en-US" sz="1400" dirty="0"/>
              <a:t> </a:t>
            </a:r>
          </a:p>
        </p:txBody>
      </p:sp>
    </p:spTree>
    <p:extLst>
      <p:ext uri="{BB962C8B-B14F-4D97-AF65-F5344CB8AC3E}">
        <p14:creationId xmlns:p14="http://schemas.microsoft.com/office/powerpoint/2010/main" val="411246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F076A-465A-4F46-B7A8-879A8D6CB67A}"/>
              </a:ext>
            </a:extLst>
          </p:cNvPr>
          <p:cNvSpPr txBox="1"/>
          <p:nvPr/>
        </p:nvSpPr>
        <p:spPr>
          <a:xfrm>
            <a:off x="399875" y="302459"/>
            <a:ext cx="11392249" cy="984885"/>
          </a:xfrm>
          <a:prstGeom prst="rect">
            <a:avLst/>
          </a:prstGeom>
          <a:noFill/>
        </p:spPr>
        <p:txBody>
          <a:bodyPr wrap="square" rtlCol="0">
            <a:spAutoFit/>
          </a:bodyPr>
          <a:lstStyle/>
          <a:p>
            <a:r>
              <a:rPr lang="en-US" sz="4000" b="0" i="0" dirty="0">
                <a:solidFill>
                  <a:schemeClr val="tx1">
                    <a:lumMod val="65000"/>
                    <a:lumOff val="35000"/>
                  </a:schemeClr>
                </a:solidFill>
                <a:effectLst/>
                <a:latin typeface="Arial Nova" panose="020B0504020202020204" pitchFamily="34" charset="0"/>
              </a:rPr>
              <a:t>Lytho Workflow Review App for iOS and Android</a:t>
            </a:r>
          </a:p>
          <a:p>
            <a:endParaRPr lang="en-US" dirty="0"/>
          </a:p>
        </p:txBody>
      </p:sp>
      <p:pic>
        <p:nvPicPr>
          <p:cNvPr id="18" name="Picture 17" descr="Graphical user interface, application&#10;&#10;Description automatically generated">
            <a:extLst>
              <a:ext uri="{FF2B5EF4-FFF2-40B4-BE49-F238E27FC236}">
                <a16:creationId xmlns:a16="http://schemas.microsoft.com/office/drawing/2014/main" id="{E0A2C9E1-A443-409F-AB15-E528D5455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736" y="2345431"/>
            <a:ext cx="2154436" cy="3832023"/>
          </a:xfrm>
          <a:prstGeom prst="rect">
            <a:avLst/>
          </a:prstGeom>
          <a:effectLst>
            <a:outerShdw blurRad="63500" sx="102000" sy="102000" algn="ctr" rotWithShape="0">
              <a:prstClr val="black">
                <a:alpha val="40000"/>
              </a:prstClr>
            </a:outerShdw>
          </a:effectLst>
        </p:spPr>
      </p:pic>
      <p:pic>
        <p:nvPicPr>
          <p:cNvPr id="20" name="Picture 19" descr="Graphical user interface, application&#10;&#10;Description automatically generated">
            <a:extLst>
              <a:ext uri="{FF2B5EF4-FFF2-40B4-BE49-F238E27FC236}">
                <a16:creationId xmlns:a16="http://schemas.microsoft.com/office/drawing/2014/main" id="{163B3726-55E0-4F55-8643-A6CAC9BB3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51" y="2345431"/>
            <a:ext cx="2189134" cy="3893740"/>
          </a:xfrm>
          <a:prstGeom prst="rect">
            <a:avLst/>
          </a:prstGeom>
          <a:effectLst>
            <a:outerShdw blurRad="63500" sx="102000" sy="102000" algn="ctr" rotWithShape="0">
              <a:prstClr val="black">
                <a:alpha val="40000"/>
              </a:prstClr>
            </a:outerShdw>
          </a:effectLst>
        </p:spPr>
      </p:pic>
      <p:pic>
        <p:nvPicPr>
          <p:cNvPr id="22" name="Picture 21" descr="Text&#10;&#10;Description automatically generated with low confidence">
            <a:extLst>
              <a:ext uri="{FF2B5EF4-FFF2-40B4-BE49-F238E27FC236}">
                <a16:creationId xmlns:a16="http://schemas.microsoft.com/office/drawing/2014/main" id="{602D486E-6C6D-4837-B0E8-087027238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2865" y="2331950"/>
            <a:ext cx="2189135" cy="3893741"/>
          </a:xfrm>
          <a:prstGeom prst="rect">
            <a:avLst/>
          </a:prstGeom>
          <a:effectLst>
            <a:outerShdw blurRad="63500" sx="102000" sy="102000" algn="ctr" rotWithShape="0">
              <a:prstClr val="black">
                <a:alpha val="40000"/>
              </a:prstClr>
            </a:outerShdw>
          </a:effectLst>
        </p:spPr>
      </p:pic>
      <p:sp>
        <p:nvSpPr>
          <p:cNvPr id="23" name="TextBox 22">
            <a:extLst>
              <a:ext uri="{FF2B5EF4-FFF2-40B4-BE49-F238E27FC236}">
                <a16:creationId xmlns:a16="http://schemas.microsoft.com/office/drawing/2014/main" id="{71BB6B3C-CCBD-48E1-A28F-9FDCDE68DC84}"/>
              </a:ext>
            </a:extLst>
          </p:cNvPr>
          <p:cNvSpPr txBox="1"/>
          <p:nvPr/>
        </p:nvSpPr>
        <p:spPr>
          <a:xfrm>
            <a:off x="272553" y="1397723"/>
            <a:ext cx="2264854" cy="646331"/>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Download the App for iOS &amp; Android </a:t>
            </a:r>
          </a:p>
        </p:txBody>
      </p:sp>
      <p:sp>
        <p:nvSpPr>
          <p:cNvPr id="25" name="Rectangle 24">
            <a:extLst>
              <a:ext uri="{FF2B5EF4-FFF2-40B4-BE49-F238E27FC236}">
                <a16:creationId xmlns:a16="http://schemas.microsoft.com/office/drawing/2014/main" id="{A05CAAF3-D98B-4BFE-A3E3-989E12A445C8}"/>
              </a:ext>
            </a:extLst>
          </p:cNvPr>
          <p:cNvSpPr/>
          <p:nvPr/>
        </p:nvSpPr>
        <p:spPr>
          <a:xfrm>
            <a:off x="2927757" y="1168026"/>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Enter Subdomain</a:t>
            </a:r>
          </a:p>
        </p:txBody>
      </p:sp>
      <p:sp>
        <p:nvSpPr>
          <p:cNvPr id="26" name="Rectangle 25">
            <a:extLst>
              <a:ext uri="{FF2B5EF4-FFF2-40B4-BE49-F238E27FC236}">
                <a16:creationId xmlns:a16="http://schemas.microsoft.com/office/drawing/2014/main" id="{420B23B5-6D2C-4C69-9C14-785C4DB888EA}"/>
              </a:ext>
            </a:extLst>
          </p:cNvPr>
          <p:cNvSpPr/>
          <p:nvPr/>
        </p:nvSpPr>
        <p:spPr>
          <a:xfrm>
            <a:off x="5271930" y="1168026"/>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View Reviews</a:t>
            </a:r>
          </a:p>
        </p:txBody>
      </p:sp>
      <p:sp>
        <p:nvSpPr>
          <p:cNvPr id="27" name="Rectangle 26">
            <a:extLst>
              <a:ext uri="{FF2B5EF4-FFF2-40B4-BE49-F238E27FC236}">
                <a16:creationId xmlns:a16="http://schemas.microsoft.com/office/drawing/2014/main" id="{4220F793-4F5F-42A5-8834-05F22A7114DD}"/>
              </a:ext>
            </a:extLst>
          </p:cNvPr>
          <p:cNvSpPr/>
          <p:nvPr/>
        </p:nvSpPr>
        <p:spPr>
          <a:xfrm>
            <a:off x="7684344" y="1134683"/>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Provide Feedback</a:t>
            </a:r>
          </a:p>
        </p:txBody>
      </p:sp>
      <p:sp>
        <p:nvSpPr>
          <p:cNvPr id="28" name="Rectangle 27">
            <a:extLst>
              <a:ext uri="{FF2B5EF4-FFF2-40B4-BE49-F238E27FC236}">
                <a16:creationId xmlns:a16="http://schemas.microsoft.com/office/drawing/2014/main" id="{36E49E81-A5DF-41BC-BBA2-738B0804BF34}"/>
              </a:ext>
            </a:extLst>
          </p:cNvPr>
          <p:cNvSpPr/>
          <p:nvPr/>
        </p:nvSpPr>
        <p:spPr>
          <a:xfrm>
            <a:off x="10096758" y="1127729"/>
            <a:ext cx="1886047" cy="105157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lumMod val="65000"/>
                    <a:lumOff val="35000"/>
                  </a:schemeClr>
                </a:solidFill>
                <a:latin typeface="Arial" panose="020B0604020202020204" pitchFamily="34" charset="0"/>
                <a:cs typeface="Arial" panose="020B0604020202020204" pitchFamily="34" charset="0"/>
              </a:rPr>
              <a:t>Submit Your Review!</a:t>
            </a:r>
          </a:p>
        </p:txBody>
      </p:sp>
      <p:sp>
        <p:nvSpPr>
          <p:cNvPr id="17" name="TextBox 16">
            <a:extLst>
              <a:ext uri="{FF2B5EF4-FFF2-40B4-BE49-F238E27FC236}">
                <a16:creationId xmlns:a16="http://schemas.microsoft.com/office/drawing/2014/main" id="{219EEA13-F5DB-4647-BD9F-1FD359B934CC}"/>
              </a:ext>
            </a:extLst>
          </p:cNvPr>
          <p:cNvSpPr txBox="1"/>
          <p:nvPr/>
        </p:nvSpPr>
        <p:spPr>
          <a:xfrm>
            <a:off x="3168203" y="6555541"/>
            <a:ext cx="9023797" cy="307777"/>
          </a:xfrm>
          <a:prstGeom prst="rect">
            <a:avLst/>
          </a:prstGeom>
          <a:noFill/>
        </p:spPr>
        <p:txBody>
          <a:bodyPr wrap="square" rtlCol="0">
            <a:spAutoFit/>
          </a:bodyPr>
          <a:lstStyle/>
          <a:p>
            <a:r>
              <a:rPr lang="en-US" sz="1400" dirty="0"/>
              <a:t>Read More: </a:t>
            </a:r>
            <a:r>
              <a:rPr lang="en-US" sz="1400" dirty="0">
                <a:hlinkClick r:id="rId5"/>
              </a:rPr>
              <a:t>https://support.lytho.com/support/solutions/articles/151000189885-lytho-review-app-for-ios-and-android</a:t>
            </a:r>
            <a:r>
              <a:rPr lang="en-US" sz="1400" dirty="0"/>
              <a:t> </a:t>
            </a:r>
          </a:p>
        </p:txBody>
      </p:sp>
      <p:pic>
        <p:nvPicPr>
          <p:cNvPr id="7" name="Picture 6" descr="Graphical user interface, application&#10;&#10;Description automatically generated">
            <a:extLst>
              <a:ext uri="{FF2B5EF4-FFF2-40B4-BE49-F238E27FC236}">
                <a16:creationId xmlns:a16="http://schemas.microsoft.com/office/drawing/2014/main" id="{999E4184-715B-CD40-A9C6-30E82172D8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811" y="2407148"/>
            <a:ext cx="2136724" cy="1831477"/>
          </a:xfrm>
          <a:prstGeom prst="rect">
            <a:avLst/>
          </a:prstGeom>
          <a:ln>
            <a:noFill/>
          </a:ln>
          <a:effectLst>
            <a:outerShdw blurRad="292100" dist="139700" dir="2700000" algn="tl" rotWithShape="0">
              <a:srgbClr val="333333">
                <a:alpha val="65000"/>
              </a:srgbClr>
            </a:outerShdw>
          </a:effectLst>
        </p:spPr>
      </p:pic>
      <p:pic>
        <p:nvPicPr>
          <p:cNvPr id="11" name="Picture 10" descr="Graphical user interface, application&#10;&#10;Description automatically generated">
            <a:extLst>
              <a:ext uri="{FF2B5EF4-FFF2-40B4-BE49-F238E27FC236}">
                <a16:creationId xmlns:a16="http://schemas.microsoft.com/office/drawing/2014/main" id="{5A82999B-272D-BBDC-93C1-062F572543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625" y="3816290"/>
            <a:ext cx="2227504" cy="2068397"/>
          </a:xfrm>
          <a:prstGeom prst="rect">
            <a:avLst/>
          </a:prstGeom>
          <a:ln>
            <a:noFill/>
          </a:ln>
          <a:effectLst>
            <a:outerShdw blurRad="292100" dist="139700" dir="2700000" algn="tl" rotWithShape="0">
              <a:srgbClr val="333333">
                <a:alpha val="65000"/>
              </a:srgbClr>
            </a:outerShdw>
          </a:effectLst>
        </p:spPr>
      </p:pic>
      <p:pic>
        <p:nvPicPr>
          <p:cNvPr id="13" name="Picture 12" descr="Graphical user interface, text&#10;&#10;Description automatically generated with medium confidence">
            <a:extLst>
              <a:ext uri="{FF2B5EF4-FFF2-40B4-BE49-F238E27FC236}">
                <a16:creationId xmlns:a16="http://schemas.microsoft.com/office/drawing/2014/main" id="{238DDB1B-3AA3-25EC-344C-A55984B37F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0908" y="2331951"/>
            <a:ext cx="1924662" cy="3893740"/>
          </a:xfrm>
          <a:prstGeom prst="rect">
            <a:avLst/>
          </a:prstGeom>
        </p:spPr>
      </p:pic>
    </p:spTree>
    <p:extLst>
      <p:ext uri="{BB962C8B-B14F-4D97-AF65-F5344CB8AC3E}">
        <p14:creationId xmlns:p14="http://schemas.microsoft.com/office/powerpoint/2010/main" val="348845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BF0E48-BD63-4094-B05C-28BE6B3BB103}"/>
              </a:ext>
            </a:extLst>
          </p:cNvPr>
          <p:cNvGrpSpPr/>
          <p:nvPr/>
        </p:nvGrpSpPr>
        <p:grpSpPr>
          <a:xfrm>
            <a:off x="3149733" y="2763157"/>
            <a:ext cx="6187213" cy="1331685"/>
            <a:chOff x="2380749" y="2767280"/>
            <a:chExt cx="6187213" cy="1331685"/>
          </a:xfrm>
        </p:grpSpPr>
        <p:sp>
          <p:nvSpPr>
            <p:cNvPr id="2" name="TextBox 1">
              <a:extLst>
                <a:ext uri="{FF2B5EF4-FFF2-40B4-BE49-F238E27FC236}">
                  <a16:creationId xmlns:a16="http://schemas.microsoft.com/office/drawing/2014/main" id="{E3D96446-F161-4EE5-958E-7EA4ABFADE1F}"/>
                </a:ext>
              </a:extLst>
            </p:cNvPr>
            <p:cNvSpPr txBox="1"/>
            <p:nvPr/>
          </p:nvSpPr>
          <p:spPr>
            <a:xfrm>
              <a:off x="3918717" y="2767280"/>
              <a:ext cx="4649245"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Final Files</a:t>
              </a:r>
            </a:p>
          </p:txBody>
        </p:sp>
        <p:pic>
          <p:nvPicPr>
            <p:cNvPr id="4" name="Picture 3">
              <a:extLst>
                <a:ext uri="{FF2B5EF4-FFF2-40B4-BE49-F238E27FC236}">
                  <a16:creationId xmlns:a16="http://schemas.microsoft.com/office/drawing/2014/main" id="{894FF948-F340-4A1F-80A4-17BB77CCEBFD}"/>
                </a:ext>
              </a:extLst>
            </p:cNvPr>
            <p:cNvPicPr>
              <a:picLocks noChangeAspect="1"/>
            </p:cNvPicPr>
            <p:nvPr/>
          </p:nvPicPr>
          <p:blipFill>
            <a:blip r:embed="rId2"/>
            <a:stretch>
              <a:fillRect/>
            </a:stretch>
          </p:blipFill>
          <p:spPr>
            <a:xfrm>
              <a:off x="2380749" y="2775526"/>
              <a:ext cx="1634959" cy="1323439"/>
            </a:xfrm>
            <a:prstGeom prst="rect">
              <a:avLst/>
            </a:prstGeom>
          </p:spPr>
        </p:pic>
      </p:grpSp>
    </p:spTree>
    <p:extLst>
      <p:ext uri="{BB962C8B-B14F-4D97-AF65-F5344CB8AC3E}">
        <p14:creationId xmlns:p14="http://schemas.microsoft.com/office/powerpoint/2010/main" val="350567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8DA5A71-48ED-4604-A026-7C675CB48B7C}"/>
              </a:ext>
            </a:extLst>
          </p:cNvPr>
          <p:cNvSpPr txBox="1"/>
          <p:nvPr/>
        </p:nvSpPr>
        <p:spPr>
          <a:xfrm>
            <a:off x="372532" y="1350628"/>
            <a:ext cx="4134878"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You will be notified when the request is complete </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Access &amp; download all provided final files in the Deliverables section of the request</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These files will remain in Lytho Workflow so you will always have access to them</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Archived requests will remain available in the Archived section of your Requests tab</a:t>
            </a:r>
          </a:p>
          <a:p>
            <a:pPr marL="285750" indent="-285750">
              <a:spcAft>
                <a:spcPts val="600"/>
              </a:spcAft>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If you have trouble finding a completed request, don’t forget to use Global Search!</a:t>
            </a:r>
          </a:p>
          <a:p>
            <a:endParaRPr lang="en-US" i="1" dirty="0">
              <a:solidFill>
                <a:schemeClr val="tx1">
                  <a:lumMod val="65000"/>
                  <a:lumOff val="35000"/>
                </a:schemeClr>
              </a:solidFill>
              <a:latin typeface="Arial Nova" panose="020B0504020202020204" pitchFamily="34" charset="0"/>
            </a:endParaRPr>
          </a:p>
        </p:txBody>
      </p:sp>
      <p:sp>
        <p:nvSpPr>
          <p:cNvPr id="16" name="TextBox 15">
            <a:extLst>
              <a:ext uri="{FF2B5EF4-FFF2-40B4-BE49-F238E27FC236}">
                <a16:creationId xmlns:a16="http://schemas.microsoft.com/office/drawing/2014/main" id="{CDB4826B-E196-48C9-B6D0-13EB5D8DBAA1}"/>
              </a:ext>
            </a:extLst>
          </p:cNvPr>
          <p:cNvSpPr txBox="1"/>
          <p:nvPr/>
        </p:nvSpPr>
        <p:spPr>
          <a:xfrm>
            <a:off x="372532" y="397814"/>
            <a:ext cx="7680899"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Final Files &amp; Request Completion</a:t>
            </a:r>
          </a:p>
        </p:txBody>
      </p:sp>
      <p:grpSp>
        <p:nvGrpSpPr>
          <p:cNvPr id="4" name="Group 3">
            <a:extLst>
              <a:ext uri="{FF2B5EF4-FFF2-40B4-BE49-F238E27FC236}">
                <a16:creationId xmlns:a16="http://schemas.microsoft.com/office/drawing/2014/main" id="{C88E3F29-D720-4649-BF7A-039895133A49}"/>
              </a:ext>
            </a:extLst>
          </p:cNvPr>
          <p:cNvGrpSpPr/>
          <p:nvPr/>
        </p:nvGrpSpPr>
        <p:grpSpPr>
          <a:xfrm>
            <a:off x="4767370" y="1796234"/>
            <a:ext cx="7223294" cy="3265531"/>
            <a:chOff x="4767370" y="1796234"/>
            <a:chExt cx="7223294" cy="3265531"/>
          </a:xfrm>
        </p:grpSpPr>
        <p:pic>
          <p:nvPicPr>
            <p:cNvPr id="9218" name="Picture 2">
              <a:extLst>
                <a:ext uri="{FF2B5EF4-FFF2-40B4-BE49-F238E27FC236}">
                  <a16:creationId xmlns:a16="http://schemas.microsoft.com/office/drawing/2014/main" id="{A7E17602-0EB3-4093-8E2B-1D96E9005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370" y="1796234"/>
              <a:ext cx="7223294" cy="3265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D38944FF-1447-4182-9868-642687069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370" y="1796234"/>
              <a:ext cx="338059" cy="319949"/>
            </a:xfrm>
            <a:prstGeom prst="rect">
              <a:avLst/>
            </a:prstGeom>
          </p:spPr>
        </p:pic>
      </p:grpSp>
    </p:spTree>
    <p:extLst>
      <p:ext uri="{BB962C8B-B14F-4D97-AF65-F5344CB8AC3E}">
        <p14:creationId xmlns:p14="http://schemas.microsoft.com/office/powerpoint/2010/main" val="262038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8431B-E7A8-4571-9441-9945AAAFAF7B}"/>
              </a:ext>
            </a:extLst>
          </p:cNvPr>
          <p:cNvSpPr txBox="1"/>
          <p:nvPr/>
        </p:nvSpPr>
        <p:spPr>
          <a:xfrm>
            <a:off x="643241" y="1369536"/>
            <a:ext cx="5545123"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Accept Invitation &amp; Create Your Account</a:t>
            </a:r>
            <a:endParaRPr lang="en-US" dirty="0">
              <a:solidFill>
                <a:schemeClr val="tx1">
                  <a:lumMod val="65000"/>
                  <a:lumOff val="35000"/>
                </a:schemeClr>
              </a:solidFill>
              <a:latin typeface="Arial Nova" panose="020B0504020202020204" pitchFamily="34" charset="0"/>
              <a:hlinkClick r:id="rId2"/>
            </a:endParaRP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hlinkClick r:id="rId3"/>
              </a:rPr>
              <a:t>Download the iOS/Android app</a:t>
            </a:r>
            <a:endParaRPr lang="en-US" dirty="0">
              <a:solidFill>
                <a:schemeClr val="tx1">
                  <a:lumMod val="65000"/>
                  <a:lumOff val="35000"/>
                </a:schemeClr>
              </a:solidFill>
              <a:latin typeface="Arial Nova" panose="020B05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Nova" panose="020B0504020202020204" pitchFamily="34" charset="0"/>
              </a:rPr>
              <a:t>Contact [</a:t>
            </a:r>
            <a:r>
              <a:rPr lang="en-US" dirty="0">
                <a:solidFill>
                  <a:schemeClr val="tx1">
                    <a:lumMod val="65000"/>
                    <a:lumOff val="35000"/>
                  </a:schemeClr>
                </a:solidFill>
                <a:highlight>
                  <a:srgbClr val="FFFF00"/>
                </a:highlight>
                <a:latin typeface="Arial Nova" panose="020B0504020202020204" pitchFamily="34" charset="0"/>
              </a:rPr>
              <a:t>your name</a:t>
            </a:r>
            <a:r>
              <a:rPr lang="en-US" dirty="0">
                <a:solidFill>
                  <a:schemeClr val="tx1">
                    <a:lumMod val="65000"/>
                    <a:lumOff val="35000"/>
                  </a:schemeClr>
                </a:solidFill>
                <a:latin typeface="Arial Nova" panose="020B0504020202020204" pitchFamily="34" charset="0"/>
              </a:rPr>
              <a:t>] with any questions!</a:t>
            </a:r>
          </a:p>
        </p:txBody>
      </p:sp>
      <p:sp>
        <p:nvSpPr>
          <p:cNvPr id="4" name="TextBox 3">
            <a:extLst>
              <a:ext uri="{FF2B5EF4-FFF2-40B4-BE49-F238E27FC236}">
                <a16:creationId xmlns:a16="http://schemas.microsoft.com/office/drawing/2014/main" id="{5A21227F-762F-4627-BDF9-7CB411CCD1B2}"/>
              </a:ext>
            </a:extLst>
          </p:cNvPr>
          <p:cNvSpPr txBox="1"/>
          <p:nvPr/>
        </p:nvSpPr>
        <p:spPr>
          <a:xfrm>
            <a:off x="397164" y="272467"/>
            <a:ext cx="5791200"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Action Items</a:t>
            </a:r>
          </a:p>
        </p:txBody>
      </p:sp>
      <p:sp>
        <p:nvSpPr>
          <p:cNvPr id="5" name="TextBox 4">
            <a:extLst>
              <a:ext uri="{FF2B5EF4-FFF2-40B4-BE49-F238E27FC236}">
                <a16:creationId xmlns:a16="http://schemas.microsoft.com/office/drawing/2014/main" id="{B9721ABA-9AD0-41AF-99B7-5A892E4C0102}"/>
              </a:ext>
            </a:extLst>
          </p:cNvPr>
          <p:cNvSpPr txBox="1"/>
          <p:nvPr/>
        </p:nvSpPr>
        <p:spPr>
          <a:xfrm>
            <a:off x="6862618" y="499460"/>
            <a:ext cx="4387274" cy="646331"/>
          </a:xfrm>
          <a:prstGeom prst="rect">
            <a:avLst/>
          </a:prstGeom>
          <a:noFill/>
        </p:spPr>
        <p:txBody>
          <a:bodyPr wrap="square">
            <a:spAutoFit/>
          </a:bodyPr>
          <a:lstStyle/>
          <a:p>
            <a:r>
              <a:rPr lang="en-US" dirty="0">
                <a:highlight>
                  <a:srgbClr val="FFFF00"/>
                </a:highlight>
              </a:rPr>
              <a:t>Customize this list for the actions you want your team to complete after training!</a:t>
            </a:r>
          </a:p>
        </p:txBody>
      </p:sp>
    </p:spTree>
    <p:extLst>
      <p:ext uri="{BB962C8B-B14F-4D97-AF65-F5344CB8AC3E}">
        <p14:creationId xmlns:p14="http://schemas.microsoft.com/office/powerpoint/2010/main" val="298205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ACA1B-8715-4B6B-A7BB-AE37A0E10D11}"/>
              </a:ext>
            </a:extLst>
          </p:cNvPr>
          <p:cNvSpPr txBox="1"/>
          <p:nvPr/>
        </p:nvSpPr>
        <p:spPr>
          <a:xfrm>
            <a:off x="536895" y="1269614"/>
            <a:ext cx="10266572" cy="1600438"/>
          </a:xfrm>
          <a:prstGeom prst="rect">
            <a:avLst/>
          </a:prstGeom>
          <a:noFill/>
        </p:spPr>
        <p:txBody>
          <a:bodyPr wrap="square" rtlCol="0">
            <a:spAutoFit/>
          </a:bodyPr>
          <a:lstStyle/>
          <a:p>
            <a:r>
              <a:rPr lang="en-US" sz="2000" b="0" i="0" dirty="0">
                <a:solidFill>
                  <a:schemeClr val="tx1">
                    <a:lumMod val="65000"/>
                    <a:lumOff val="35000"/>
                  </a:schemeClr>
                </a:solidFill>
                <a:effectLst/>
                <a:latin typeface="Arial Nova" panose="020B0504020202020204" pitchFamily="34" charset="0"/>
              </a:rPr>
              <a:t>Lytho Workflow is the most versatile platform purposely designed to empower teams to achieve better content outcomes for their brand. From request intake to project management to proofing, Lytho Workflow will help us align, manage, and assess our creative and marketing content.</a:t>
            </a:r>
            <a:endParaRPr lang="en-US" sz="2000" dirty="0">
              <a:solidFill>
                <a:schemeClr val="tx1">
                  <a:lumMod val="65000"/>
                  <a:lumOff val="35000"/>
                </a:schemeClr>
              </a:solidFill>
              <a:latin typeface="Arial Nova" panose="020B0504020202020204" pitchFamily="34" charset="0"/>
            </a:endParaRPr>
          </a:p>
          <a:p>
            <a:endParaRPr lang="en-US" dirty="0"/>
          </a:p>
        </p:txBody>
      </p:sp>
      <p:sp>
        <p:nvSpPr>
          <p:cNvPr id="3" name="TextBox 2">
            <a:extLst>
              <a:ext uri="{FF2B5EF4-FFF2-40B4-BE49-F238E27FC236}">
                <a16:creationId xmlns:a16="http://schemas.microsoft.com/office/drawing/2014/main" id="{52EBD40C-9B60-47BB-A7C1-31264C12F1B2}"/>
              </a:ext>
            </a:extLst>
          </p:cNvPr>
          <p:cNvSpPr txBox="1"/>
          <p:nvPr/>
        </p:nvSpPr>
        <p:spPr>
          <a:xfrm>
            <a:off x="536895" y="2964470"/>
            <a:ext cx="11451905" cy="2308324"/>
          </a:xfrm>
          <a:prstGeom prst="rect">
            <a:avLst/>
          </a:prstGeom>
          <a:noFill/>
        </p:spPr>
        <p:txBody>
          <a:bodyPr wrap="square" rtlCol="0">
            <a:spAutoFit/>
          </a:bodyPr>
          <a:lstStyle/>
          <a:p>
            <a:r>
              <a:rPr lang="en-US" dirty="0">
                <a:solidFill>
                  <a:schemeClr val="tx1">
                    <a:lumMod val="65000"/>
                    <a:lumOff val="35000"/>
                  </a:schemeClr>
                </a:solidFill>
                <a:highlight>
                  <a:srgbClr val="FFFF00"/>
                </a:highlight>
                <a:latin typeface="Arial Nova" panose="020B0504020202020204" pitchFamily="34" charset="0"/>
              </a:rPr>
              <a:t>List of all the reasons that your company chose this platform including: </a:t>
            </a:r>
          </a:p>
          <a:p>
            <a:pPr marL="285750" indent="-285750">
              <a:buFont typeface="Arial" panose="020B0604020202020204" pitchFamily="34" charset="0"/>
              <a:buChar char="•"/>
            </a:pPr>
            <a:r>
              <a:rPr lang="en-US" dirty="0">
                <a:solidFill>
                  <a:schemeClr val="tx1">
                    <a:lumMod val="65000"/>
                    <a:lumOff val="35000"/>
                  </a:schemeClr>
                </a:solidFill>
                <a:highlight>
                  <a:srgbClr val="FFFF00"/>
                </a:highlight>
                <a:latin typeface="Arial Nova" panose="020B0504020202020204" pitchFamily="34" charset="0"/>
              </a:rPr>
              <a:t>Problems being solved</a:t>
            </a:r>
          </a:p>
          <a:p>
            <a:pPr marL="285750" indent="-285750">
              <a:buFont typeface="Arial" panose="020B0604020202020204" pitchFamily="34" charset="0"/>
              <a:buChar char="•"/>
            </a:pPr>
            <a:r>
              <a:rPr lang="en-US" dirty="0">
                <a:solidFill>
                  <a:schemeClr val="tx1">
                    <a:lumMod val="65000"/>
                    <a:lumOff val="35000"/>
                  </a:schemeClr>
                </a:solidFill>
                <a:highlight>
                  <a:srgbClr val="FFFF00"/>
                </a:highlight>
                <a:latin typeface="Arial Nova" panose="020B0504020202020204" pitchFamily="34" charset="0"/>
              </a:rPr>
              <a:t>Outcomes you’re using Lytho Workflow to help you achieve </a:t>
            </a:r>
          </a:p>
          <a:p>
            <a:pPr marL="285750" indent="-285750">
              <a:buFont typeface="Arial" panose="020B0604020202020204" pitchFamily="34" charset="0"/>
              <a:buChar char="•"/>
            </a:pPr>
            <a:r>
              <a:rPr lang="en-US" b="0" i="0" dirty="0">
                <a:solidFill>
                  <a:schemeClr val="tx1">
                    <a:lumMod val="65000"/>
                    <a:lumOff val="35000"/>
                  </a:schemeClr>
                </a:solidFill>
                <a:effectLst/>
                <a:highlight>
                  <a:srgbClr val="FFFF00"/>
                </a:highlight>
                <a:latin typeface="Arial Nova" panose="020B0504020202020204" pitchFamily="34" charset="0"/>
              </a:rPr>
              <a:t>Expectations for trainees following the training (examples: creating your account, etc.)</a:t>
            </a:r>
          </a:p>
          <a:p>
            <a:pPr marL="285750" indent="-285750">
              <a:buFont typeface="Arial" panose="020B0604020202020204" pitchFamily="34" charset="0"/>
              <a:buChar char="•"/>
            </a:pPr>
            <a:endParaRPr lang="en-US" dirty="0">
              <a:solidFill>
                <a:schemeClr val="tx1">
                  <a:lumMod val="65000"/>
                  <a:lumOff val="35000"/>
                </a:schemeClr>
              </a:solidFill>
              <a:highlight>
                <a:srgbClr val="FFFF00"/>
              </a:highlight>
              <a:latin typeface="Arial Nova" panose="020B0504020202020204" pitchFamily="34" charset="0"/>
            </a:endParaRPr>
          </a:p>
          <a:p>
            <a:r>
              <a:rPr lang="en-US" dirty="0">
                <a:solidFill>
                  <a:schemeClr val="tx1">
                    <a:lumMod val="65000"/>
                    <a:lumOff val="35000"/>
                  </a:schemeClr>
                </a:solidFill>
                <a:highlight>
                  <a:srgbClr val="FFFF00"/>
                </a:highlight>
                <a:latin typeface="Arial Nova" panose="020B0504020202020204" pitchFamily="34" charset="0"/>
              </a:rPr>
              <a:t>Provide the dates of your roll-out schedule – when you will train Stakeholders and go live!</a:t>
            </a:r>
          </a:p>
          <a:p>
            <a:pPr marL="285750" indent="-285750">
              <a:buFont typeface="Arial" panose="020B0604020202020204" pitchFamily="34" charset="0"/>
              <a:buChar char="•"/>
            </a:pPr>
            <a:endParaRPr lang="en-US" dirty="0"/>
          </a:p>
          <a:p>
            <a:endParaRPr lang="en-US" dirty="0"/>
          </a:p>
        </p:txBody>
      </p:sp>
      <p:sp>
        <p:nvSpPr>
          <p:cNvPr id="4" name="TextBox 3">
            <a:extLst>
              <a:ext uri="{FF2B5EF4-FFF2-40B4-BE49-F238E27FC236}">
                <a16:creationId xmlns:a16="http://schemas.microsoft.com/office/drawing/2014/main" id="{711B3B79-9ECF-475F-811A-B20FD9FDCDCB}"/>
              </a:ext>
            </a:extLst>
          </p:cNvPr>
          <p:cNvSpPr txBox="1"/>
          <p:nvPr/>
        </p:nvSpPr>
        <p:spPr>
          <a:xfrm>
            <a:off x="536895" y="467310"/>
            <a:ext cx="745563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Welcome to Lytho Workflow!</a:t>
            </a:r>
            <a:endParaRPr lang="en-US" sz="3200" dirty="0">
              <a:solidFill>
                <a:schemeClr val="tx1">
                  <a:lumMod val="65000"/>
                  <a:lumOff val="35000"/>
                </a:schemeClr>
              </a:solidFill>
              <a:latin typeface="Arial Nova" panose="020B0504020202020204" pitchFamily="34" charset="0"/>
            </a:endParaRPr>
          </a:p>
        </p:txBody>
      </p:sp>
      <p:pic>
        <p:nvPicPr>
          <p:cNvPr id="6" name="Picture 5" descr="Icon&#10;&#10;Description automatically generated">
            <a:extLst>
              <a:ext uri="{FF2B5EF4-FFF2-40B4-BE49-F238E27FC236}">
                <a16:creationId xmlns:a16="http://schemas.microsoft.com/office/drawing/2014/main" id="{719B1EEE-E13A-4B02-9F0F-97572031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319" y="467310"/>
            <a:ext cx="578327" cy="619343"/>
          </a:xfrm>
          <a:prstGeom prst="rect">
            <a:avLst/>
          </a:prstGeom>
        </p:spPr>
      </p:pic>
    </p:spTree>
    <p:extLst>
      <p:ext uri="{BB962C8B-B14F-4D97-AF65-F5344CB8AC3E}">
        <p14:creationId xmlns:p14="http://schemas.microsoft.com/office/powerpoint/2010/main" val="51919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83F70A-8CFA-4401-A5C8-63017A16111D}"/>
              </a:ext>
            </a:extLst>
          </p:cNvPr>
          <p:cNvPicPr>
            <a:picLocks noChangeAspect="1"/>
          </p:cNvPicPr>
          <p:nvPr/>
        </p:nvPicPr>
        <p:blipFill>
          <a:blip r:embed="rId2"/>
          <a:stretch>
            <a:fillRect/>
          </a:stretch>
        </p:blipFill>
        <p:spPr>
          <a:xfrm>
            <a:off x="5560140" y="999534"/>
            <a:ext cx="6582754" cy="279134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B1618377-DB0C-4666-AE19-09892A503594}"/>
              </a:ext>
            </a:extLst>
          </p:cNvPr>
          <p:cNvSpPr txBox="1"/>
          <p:nvPr/>
        </p:nvSpPr>
        <p:spPr>
          <a:xfrm>
            <a:off x="420242" y="1141775"/>
            <a:ext cx="5176043" cy="4801314"/>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You will receive an email from welcome@inmotionnow.com. Accept it!</a:t>
            </a:r>
          </a:p>
          <a:p>
            <a:endParaRPr lang="en-US" dirty="0">
              <a:solidFill>
                <a:schemeClr val="tx1">
                  <a:lumMod val="65000"/>
                  <a:lumOff val="35000"/>
                </a:schemeClr>
              </a:solidFill>
              <a:latin typeface="Arial Nova" panose="020B0504020202020204" pitchFamily="34" charset="0"/>
            </a:endParaRPr>
          </a:p>
          <a:p>
            <a:r>
              <a:rPr lang="en-US" dirty="0">
                <a:solidFill>
                  <a:schemeClr val="tx1">
                    <a:lumMod val="65000"/>
                    <a:lumOff val="35000"/>
                  </a:schemeClr>
                </a:solidFill>
                <a:latin typeface="Arial Nova" panose="020B0504020202020204" pitchFamily="34" charset="0"/>
              </a:rPr>
              <a:t>Invites expire in seven days. If your invite expires, contact </a:t>
            </a:r>
            <a:r>
              <a:rPr lang="en-US" dirty="0">
                <a:solidFill>
                  <a:schemeClr val="tx1">
                    <a:lumMod val="65000"/>
                    <a:lumOff val="35000"/>
                  </a:schemeClr>
                </a:solidFill>
                <a:highlight>
                  <a:srgbClr val="FFFF00"/>
                </a:highlight>
                <a:latin typeface="Arial Nova" panose="020B0504020202020204" pitchFamily="34" charset="0"/>
              </a:rPr>
              <a:t>your name/main admin</a:t>
            </a:r>
            <a:r>
              <a:rPr lang="en-US" dirty="0">
                <a:solidFill>
                  <a:schemeClr val="tx1">
                    <a:lumMod val="65000"/>
                    <a:lumOff val="35000"/>
                  </a:schemeClr>
                </a:solidFill>
                <a:latin typeface="Arial Nova" panose="020B0504020202020204" pitchFamily="34" charset="0"/>
              </a:rPr>
              <a:t>. </a:t>
            </a: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r>
              <a:rPr lang="en-US" dirty="0">
                <a:solidFill>
                  <a:schemeClr val="tx1">
                    <a:lumMod val="65000"/>
                    <a:lumOff val="35000"/>
                  </a:schemeClr>
                </a:solidFill>
                <a:latin typeface="Arial Nova" panose="020B0504020202020204" pitchFamily="34" charset="0"/>
              </a:rPr>
              <a:t>Accept invitation immediately</a:t>
            </a:r>
          </a:p>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r>
              <a:rPr lang="en-US" dirty="0">
                <a:solidFill>
                  <a:schemeClr val="tx1">
                    <a:lumMod val="65000"/>
                    <a:lumOff val="35000"/>
                  </a:schemeClr>
                </a:solidFill>
                <a:latin typeface="Arial Nova" panose="020B0504020202020204" pitchFamily="34" charset="0"/>
              </a:rPr>
              <a:t>Create your account by setting a password</a:t>
            </a:r>
          </a:p>
          <a:p>
            <a:pPr marL="742950" lvl="1" indent="-285750">
              <a:buFontTx/>
              <a:buChar char="-"/>
            </a:pPr>
            <a:r>
              <a:rPr lang="en-US" dirty="0">
                <a:solidFill>
                  <a:schemeClr val="tx1">
                    <a:lumMod val="65000"/>
                    <a:lumOff val="35000"/>
                  </a:schemeClr>
                </a:solidFill>
                <a:highlight>
                  <a:srgbClr val="FFFF00"/>
                </a:highlight>
                <a:latin typeface="Arial Nova" panose="020B0504020202020204" pitchFamily="34" charset="0"/>
              </a:rPr>
              <a:t>Password requirements include:</a:t>
            </a:r>
          </a:p>
          <a:p>
            <a:pPr lvl="1"/>
            <a:endParaRPr lang="en-US" dirty="0">
              <a:solidFill>
                <a:schemeClr val="tx1">
                  <a:lumMod val="65000"/>
                  <a:lumOff val="35000"/>
                </a:schemeClr>
              </a:solidFill>
              <a:highlight>
                <a:srgbClr val="FFFF00"/>
              </a:highlight>
              <a:latin typeface="Arial Nova" panose="020B0504020202020204" pitchFamily="34" charset="0"/>
            </a:endParaRPr>
          </a:p>
          <a:p>
            <a:pPr marL="342900" indent="-342900">
              <a:buFont typeface="+mj-lt"/>
              <a:buAutoNum type="arabicPeriod"/>
            </a:pPr>
            <a:r>
              <a:rPr lang="en-US" dirty="0">
                <a:solidFill>
                  <a:schemeClr val="tx1">
                    <a:lumMod val="65000"/>
                    <a:lumOff val="35000"/>
                  </a:schemeClr>
                </a:solidFill>
                <a:latin typeface="Arial Nova" panose="020B0504020202020204" pitchFamily="34" charset="0"/>
              </a:rPr>
              <a:t>Bookmark our unique inMotion ignite URL: </a:t>
            </a:r>
            <a:r>
              <a:rPr lang="en-US" dirty="0">
                <a:solidFill>
                  <a:schemeClr val="tx1">
                    <a:lumMod val="65000"/>
                    <a:lumOff val="35000"/>
                  </a:schemeClr>
                </a:solidFill>
                <a:highlight>
                  <a:srgbClr val="FFFF00"/>
                </a:highlight>
                <a:latin typeface="Arial Nova" panose="020B0504020202020204" pitchFamily="34" charset="0"/>
              </a:rPr>
              <a:t>teamname</a:t>
            </a:r>
            <a:r>
              <a:rPr lang="en-US" dirty="0">
                <a:solidFill>
                  <a:schemeClr val="tx1">
                    <a:lumMod val="65000"/>
                    <a:lumOff val="35000"/>
                  </a:schemeClr>
                </a:solidFill>
                <a:latin typeface="Arial Nova" panose="020B0504020202020204" pitchFamily="34" charset="0"/>
              </a:rPr>
              <a:t>.ignite.inmotionnow.com </a:t>
            </a:r>
          </a:p>
          <a:p>
            <a:endParaRPr lang="en-US" dirty="0">
              <a:solidFill>
                <a:schemeClr val="tx1">
                  <a:lumMod val="65000"/>
                  <a:lumOff val="35000"/>
                </a:schemeClr>
              </a:solidFill>
              <a:latin typeface="Arial Nova" panose="020B0504020202020204" pitchFamily="34" charset="0"/>
            </a:endParaRPr>
          </a:p>
          <a:p>
            <a:pPr marL="342900" indent="-342900">
              <a:buFont typeface="+mj-lt"/>
              <a:buAutoNum type="arabicPeriod"/>
            </a:pPr>
            <a:r>
              <a:rPr lang="en-US" dirty="0">
                <a:solidFill>
                  <a:schemeClr val="tx1">
                    <a:lumMod val="65000"/>
                    <a:lumOff val="35000"/>
                  </a:schemeClr>
                </a:solidFill>
                <a:latin typeface="Arial Nova" panose="020B0504020202020204" pitchFamily="34" charset="0"/>
              </a:rPr>
              <a:t>If you have trouble logging in, check out  these </a:t>
            </a:r>
            <a:r>
              <a:rPr lang="en-US" dirty="0">
                <a:solidFill>
                  <a:schemeClr val="tx1">
                    <a:lumMod val="65000"/>
                    <a:lumOff val="35000"/>
                  </a:schemeClr>
                </a:solidFill>
                <a:latin typeface="Arial Nova" panose="020B0504020202020204" pitchFamily="34" charset="0"/>
                <a:hlinkClick r:id="rId3"/>
              </a:rPr>
              <a:t>Login FAQs</a:t>
            </a:r>
            <a:endParaRPr lang="en-US" dirty="0"/>
          </a:p>
        </p:txBody>
      </p:sp>
      <p:sp>
        <p:nvSpPr>
          <p:cNvPr id="7" name="Oval 6">
            <a:extLst>
              <a:ext uri="{FF2B5EF4-FFF2-40B4-BE49-F238E27FC236}">
                <a16:creationId xmlns:a16="http://schemas.microsoft.com/office/drawing/2014/main" id="{5A63E98A-B2B2-44F5-801B-7AE704921B4A}"/>
              </a:ext>
            </a:extLst>
          </p:cNvPr>
          <p:cNvSpPr/>
          <p:nvPr/>
        </p:nvSpPr>
        <p:spPr>
          <a:xfrm>
            <a:off x="5497776" y="592481"/>
            <a:ext cx="514821" cy="478173"/>
          </a:xfrm>
          <a:prstGeom prst="ellipse">
            <a:avLst/>
          </a:prstGeom>
          <a:solidFill>
            <a:srgbClr val="31C903">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2" name="TextBox 1">
            <a:extLst>
              <a:ext uri="{FF2B5EF4-FFF2-40B4-BE49-F238E27FC236}">
                <a16:creationId xmlns:a16="http://schemas.microsoft.com/office/drawing/2014/main" id="{E055DA88-045F-482E-9E60-6CF84F041D84}"/>
              </a:ext>
            </a:extLst>
          </p:cNvPr>
          <p:cNvSpPr txBox="1"/>
          <p:nvPr/>
        </p:nvSpPr>
        <p:spPr>
          <a:xfrm>
            <a:off x="420243" y="291648"/>
            <a:ext cx="6191075"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Create Your Account</a:t>
            </a:r>
          </a:p>
        </p:txBody>
      </p:sp>
      <p:pic>
        <p:nvPicPr>
          <p:cNvPr id="13" name="Picture 12">
            <a:extLst>
              <a:ext uri="{FF2B5EF4-FFF2-40B4-BE49-F238E27FC236}">
                <a16:creationId xmlns:a16="http://schemas.microsoft.com/office/drawing/2014/main" id="{C3FD038C-FC92-4D3D-850E-75E867288EC2}"/>
              </a:ext>
            </a:extLst>
          </p:cNvPr>
          <p:cNvPicPr>
            <a:picLocks noChangeAspect="1"/>
          </p:cNvPicPr>
          <p:nvPr/>
        </p:nvPicPr>
        <p:blipFill>
          <a:blip r:embed="rId4"/>
          <a:stretch>
            <a:fillRect/>
          </a:stretch>
        </p:blipFill>
        <p:spPr>
          <a:xfrm>
            <a:off x="8851517" y="3248925"/>
            <a:ext cx="3067085" cy="3529073"/>
          </a:xfrm>
          <a:prstGeom prst="rect">
            <a:avLst/>
          </a:prstGeom>
          <a:effectLst>
            <a:outerShdw blurRad="50800" dist="38100" dir="5400000" algn="t" rotWithShape="0">
              <a:prstClr val="black">
                <a:alpha val="40000"/>
              </a:prstClr>
            </a:outerShdw>
          </a:effectLst>
        </p:spPr>
      </p:pic>
      <p:sp>
        <p:nvSpPr>
          <p:cNvPr id="8" name="Oval 7">
            <a:extLst>
              <a:ext uri="{FF2B5EF4-FFF2-40B4-BE49-F238E27FC236}">
                <a16:creationId xmlns:a16="http://schemas.microsoft.com/office/drawing/2014/main" id="{96BAFB34-7184-4841-A4CF-551D73AC3E05}"/>
              </a:ext>
            </a:extLst>
          </p:cNvPr>
          <p:cNvSpPr/>
          <p:nvPr/>
        </p:nvSpPr>
        <p:spPr>
          <a:xfrm>
            <a:off x="11403781" y="3248925"/>
            <a:ext cx="514821" cy="478173"/>
          </a:xfrm>
          <a:prstGeom prst="ellipse">
            <a:avLst/>
          </a:prstGeom>
          <a:solidFill>
            <a:srgbClr val="31C903">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83352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77ACFB-AE32-41A2-A89C-45003108514D}"/>
              </a:ext>
            </a:extLst>
          </p:cNvPr>
          <p:cNvSpPr txBox="1"/>
          <p:nvPr/>
        </p:nvSpPr>
        <p:spPr>
          <a:xfrm>
            <a:off x="572655" y="2921168"/>
            <a:ext cx="11619345" cy="1015663"/>
          </a:xfrm>
          <a:prstGeom prst="rect">
            <a:avLst/>
          </a:prstGeom>
          <a:noFill/>
        </p:spPr>
        <p:txBody>
          <a:bodyPr wrap="square" rtlCol="0">
            <a:spAutoFit/>
          </a:bodyPr>
          <a:lstStyle/>
          <a:p>
            <a:r>
              <a:rPr lang="en-US" sz="6000" dirty="0">
                <a:solidFill>
                  <a:schemeClr val="tx1">
                    <a:lumMod val="65000"/>
                    <a:lumOff val="35000"/>
                  </a:schemeClr>
                </a:solidFill>
                <a:latin typeface="Arial Nova" panose="020B0504020202020204" pitchFamily="34" charset="0"/>
              </a:rPr>
              <a:t>Platform Overview &amp; Navigation </a:t>
            </a:r>
          </a:p>
        </p:txBody>
      </p:sp>
    </p:spTree>
    <p:extLst>
      <p:ext uri="{BB962C8B-B14F-4D97-AF65-F5344CB8AC3E}">
        <p14:creationId xmlns:p14="http://schemas.microsoft.com/office/powerpoint/2010/main" val="22121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B54BA2-7FE6-4EAC-9156-C4F5A63DF140}"/>
              </a:ext>
            </a:extLst>
          </p:cNvPr>
          <p:cNvGrpSpPr/>
          <p:nvPr/>
        </p:nvGrpSpPr>
        <p:grpSpPr>
          <a:xfrm>
            <a:off x="3914969" y="1132911"/>
            <a:ext cx="8185572" cy="5004057"/>
            <a:chOff x="3914969" y="1132911"/>
            <a:chExt cx="8185572" cy="5004057"/>
          </a:xfrm>
        </p:grpSpPr>
        <p:pic>
          <p:nvPicPr>
            <p:cNvPr id="7" name="Picture 6" descr="Graphical user interface, text, application&#10;&#10;Description automatically generated">
              <a:extLst>
                <a:ext uri="{FF2B5EF4-FFF2-40B4-BE49-F238E27FC236}">
                  <a16:creationId xmlns:a16="http://schemas.microsoft.com/office/drawing/2014/main" id="{5F93280C-6F3A-4AB0-B4AD-E5C00879A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970" y="1132911"/>
              <a:ext cx="8185571" cy="5004057"/>
            </a:xfrm>
            <a:prstGeom prst="rect">
              <a:avLst/>
            </a:prstGeom>
            <a:effectLst>
              <a:outerShdw blurRad="63500" sx="102000" sy="102000" algn="ctr" rotWithShape="0">
                <a:prstClr val="black">
                  <a:alpha val="40000"/>
                </a:prstClr>
              </a:outerShdw>
            </a:effectLst>
          </p:spPr>
        </p:pic>
        <p:pic>
          <p:nvPicPr>
            <p:cNvPr id="3" name="Picture 2" descr="Icon&#10;&#10;Description automatically generated">
              <a:extLst>
                <a:ext uri="{FF2B5EF4-FFF2-40B4-BE49-F238E27FC236}">
                  <a16:creationId xmlns:a16="http://schemas.microsoft.com/office/drawing/2014/main" id="{A300F66E-A9F4-4E7E-AD0F-35A5C1989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969" y="1154456"/>
              <a:ext cx="355618" cy="336567"/>
            </a:xfrm>
            <a:prstGeom prst="rect">
              <a:avLst/>
            </a:prstGeom>
          </p:spPr>
        </p:pic>
      </p:grpSp>
      <p:sp>
        <p:nvSpPr>
          <p:cNvPr id="5" name="TextBox 4">
            <a:extLst>
              <a:ext uri="{FF2B5EF4-FFF2-40B4-BE49-F238E27FC236}">
                <a16:creationId xmlns:a16="http://schemas.microsoft.com/office/drawing/2014/main" id="{FDB63FAF-6B3E-4F90-9912-13C164280233}"/>
              </a:ext>
            </a:extLst>
          </p:cNvPr>
          <p:cNvSpPr txBox="1"/>
          <p:nvPr/>
        </p:nvSpPr>
        <p:spPr>
          <a:xfrm>
            <a:off x="216354" y="1120655"/>
            <a:ext cx="3232728" cy="646331"/>
          </a:xfrm>
          <a:prstGeom prst="rect">
            <a:avLst/>
          </a:prstGeom>
          <a:noFill/>
        </p:spPr>
        <p:txBody>
          <a:bodyPr wrap="square" rtlCol="0">
            <a:spAutoFit/>
          </a:bodyPr>
          <a:lstStyle/>
          <a:p>
            <a:pPr marL="342900" indent="-342900">
              <a:buAutoNum type="arabicPeriod"/>
            </a:pPr>
            <a:endParaRPr lang="en-US" dirty="0">
              <a:solidFill>
                <a:schemeClr val="tx1">
                  <a:lumMod val="65000"/>
                  <a:lumOff val="35000"/>
                </a:schemeClr>
              </a:solidFill>
              <a:latin typeface="Arial Nova" panose="020B0504020202020204" pitchFamily="34" charset="0"/>
            </a:endParaRPr>
          </a:p>
          <a:p>
            <a:pPr marL="342900" indent="-342900">
              <a:buAutoNum type="arabicPeriod"/>
            </a:pPr>
            <a:endParaRPr lang="en-US" dirty="0">
              <a:solidFill>
                <a:schemeClr val="tx1">
                  <a:lumMod val="65000"/>
                  <a:lumOff val="35000"/>
                </a:schemeClr>
              </a:solidFill>
              <a:latin typeface="Arial Nova" panose="020B0504020202020204" pitchFamily="34" charset="0"/>
            </a:endParaRPr>
          </a:p>
        </p:txBody>
      </p:sp>
      <p:sp>
        <p:nvSpPr>
          <p:cNvPr id="12" name="Arrow: Right 11">
            <a:extLst>
              <a:ext uri="{FF2B5EF4-FFF2-40B4-BE49-F238E27FC236}">
                <a16:creationId xmlns:a16="http://schemas.microsoft.com/office/drawing/2014/main" id="{F639C099-5A78-40C3-8BBF-B7449D4081C0}"/>
              </a:ext>
            </a:extLst>
          </p:cNvPr>
          <p:cNvSpPr/>
          <p:nvPr/>
        </p:nvSpPr>
        <p:spPr>
          <a:xfrm>
            <a:off x="3449082" y="211785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3207E0A-6315-44FB-8C73-3FF4C329E2E2}"/>
              </a:ext>
            </a:extLst>
          </p:cNvPr>
          <p:cNvSpPr/>
          <p:nvPr/>
        </p:nvSpPr>
        <p:spPr>
          <a:xfrm>
            <a:off x="3449082" y="2358611"/>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67A48CF-6E5C-425B-8522-6805F8D45D98}"/>
              </a:ext>
            </a:extLst>
          </p:cNvPr>
          <p:cNvSpPr/>
          <p:nvPr/>
        </p:nvSpPr>
        <p:spPr>
          <a:xfrm>
            <a:off x="3449082" y="2630369"/>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5FAA4E4-69BB-4EB2-8C7B-26A8C8CF0625}"/>
              </a:ext>
            </a:extLst>
          </p:cNvPr>
          <p:cNvSpPr/>
          <p:nvPr/>
        </p:nvSpPr>
        <p:spPr>
          <a:xfrm>
            <a:off x="3449082" y="1791470"/>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9145CB2-5B11-4EC3-B7FB-5A5AE408385C}"/>
              </a:ext>
            </a:extLst>
          </p:cNvPr>
          <p:cNvSpPr/>
          <p:nvPr/>
        </p:nvSpPr>
        <p:spPr>
          <a:xfrm>
            <a:off x="3449082" y="511272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FB7AA3-5348-4A81-A711-6325990245A1}"/>
              </a:ext>
            </a:extLst>
          </p:cNvPr>
          <p:cNvSpPr txBox="1"/>
          <p:nvPr/>
        </p:nvSpPr>
        <p:spPr>
          <a:xfrm>
            <a:off x="1954635" y="1635589"/>
            <a:ext cx="1494448"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Global Search</a:t>
            </a:r>
          </a:p>
        </p:txBody>
      </p:sp>
      <p:sp>
        <p:nvSpPr>
          <p:cNvPr id="20" name="TextBox 19">
            <a:extLst>
              <a:ext uri="{FF2B5EF4-FFF2-40B4-BE49-F238E27FC236}">
                <a16:creationId xmlns:a16="http://schemas.microsoft.com/office/drawing/2014/main" id="{D932FC92-405A-40E2-B447-4DEBD26C6992}"/>
              </a:ext>
            </a:extLst>
          </p:cNvPr>
          <p:cNvSpPr txBox="1"/>
          <p:nvPr/>
        </p:nvSpPr>
        <p:spPr>
          <a:xfrm>
            <a:off x="813732" y="1927532"/>
            <a:ext cx="2635350"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Create &amp; Monitor Requests</a:t>
            </a:r>
          </a:p>
        </p:txBody>
      </p:sp>
      <p:sp>
        <p:nvSpPr>
          <p:cNvPr id="21" name="TextBox 20">
            <a:extLst>
              <a:ext uri="{FF2B5EF4-FFF2-40B4-BE49-F238E27FC236}">
                <a16:creationId xmlns:a16="http://schemas.microsoft.com/office/drawing/2014/main" id="{95C19620-E2E3-45CC-92F5-69BDD2E130E7}"/>
              </a:ext>
            </a:extLst>
          </p:cNvPr>
          <p:cNvSpPr txBox="1"/>
          <p:nvPr/>
        </p:nvSpPr>
        <p:spPr>
          <a:xfrm>
            <a:off x="1602297" y="2204947"/>
            <a:ext cx="1846784"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Complete Reviews</a:t>
            </a:r>
          </a:p>
        </p:txBody>
      </p:sp>
      <p:sp>
        <p:nvSpPr>
          <p:cNvPr id="22" name="TextBox 21">
            <a:extLst>
              <a:ext uri="{FF2B5EF4-FFF2-40B4-BE49-F238E27FC236}">
                <a16:creationId xmlns:a16="http://schemas.microsoft.com/office/drawing/2014/main" id="{48C77F7A-CBCE-48C2-A29A-0D6E0743E53C}"/>
              </a:ext>
            </a:extLst>
          </p:cNvPr>
          <p:cNvSpPr txBox="1"/>
          <p:nvPr/>
        </p:nvSpPr>
        <p:spPr>
          <a:xfrm>
            <a:off x="1426128" y="2476562"/>
            <a:ext cx="2022953" cy="338554"/>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See Shared Reports</a:t>
            </a:r>
          </a:p>
        </p:txBody>
      </p:sp>
      <p:sp>
        <p:nvSpPr>
          <p:cNvPr id="23" name="TextBox 22">
            <a:extLst>
              <a:ext uri="{FF2B5EF4-FFF2-40B4-BE49-F238E27FC236}">
                <a16:creationId xmlns:a16="http://schemas.microsoft.com/office/drawing/2014/main" id="{F6C6A948-E67B-4CC6-883D-72BB6D4854EB}"/>
              </a:ext>
            </a:extLst>
          </p:cNvPr>
          <p:cNvSpPr txBox="1"/>
          <p:nvPr/>
        </p:nvSpPr>
        <p:spPr>
          <a:xfrm>
            <a:off x="2017174" y="4928059"/>
            <a:ext cx="1484852" cy="369332"/>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Notifications</a:t>
            </a:r>
          </a:p>
        </p:txBody>
      </p:sp>
      <p:sp>
        <p:nvSpPr>
          <p:cNvPr id="26" name="Arrow: Right 25">
            <a:extLst>
              <a:ext uri="{FF2B5EF4-FFF2-40B4-BE49-F238E27FC236}">
                <a16:creationId xmlns:a16="http://schemas.microsoft.com/office/drawing/2014/main" id="{724CA331-146A-4D5A-AC99-9A2990C6E3C6}"/>
              </a:ext>
            </a:extLst>
          </p:cNvPr>
          <p:cNvSpPr/>
          <p:nvPr/>
        </p:nvSpPr>
        <p:spPr>
          <a:xfrm>
            <a:off x="3449082" y="5879985"/>
            <a:ext cx="552467" cy="88450"/>
          </a:xfrm>
          <a:prstGeom prst="rightArrow">
            <a:avLst/>
          </a:prstGeom>
          <a:solidFill>
            <a:srgbClr val="31C903"/>
          </a:solidFill>
          <a:ln>
            <a:solidFill>
              <a:srgbClr val="31C9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079A4E2-4AFF-4F79-AB03-525D04803E0C}"/>
              </a:ext>
            </a:extLst>
          </p:cNvPr>
          <p:cNvSpPr txBox="1"/>
          <p:nvPr/>
        </p:nvSpPr>
        <p:spPr>
          <a:xfrm>
            <a:off x="1479073" y="5695319"/>
            <a:ext cx="2022953" cy="369332"/>
          </a:xfrm>
          <a:prstGeom prst="rect">
            <a:avLst/>
          </a:prstGeom>
          <a:noFill/>
        </p:spPr>
        <p:txBody>
          <a:bodyPr wrap="square" rtlCol="0">
            <a:spAutoFit/>
          </a:bodyPr>
          <a:lstStyle/>
          <a:p>
            <a:r>
              <a:rPr lang="en-US" dirty="0">
                <a:solidFill>
                  <a:schemeClr val="tx1">
                    <a:lumMod val="65000"/>
                    <a:lumOff val="35000"/>
                  </a:schemeClr>
                </a:solidFill>
                <a:latin typeface="Arial Nova" panose="020B0504020202020204" pitchFamily="34" charset="0"/>
              </a:rPr>
              <a:t>Personal Settings</a:t>
            </a:r>
          </a:p>
        </p:txBody>
      </p:sp>
      <p:sp>
        <p:nvSpPr>
          <p:cNvPr id="28" name="TextBox 27">
            <a:extLst>
              <a:ext uri="{FF2B5EF4-FFF2-40B4-BE49-F238E27FC236}">
                <a16:creationId xmlns:a16="http://schemas.microsoft.com/office/drawing/2014/main" id="{E3151A89-3A78-4299-8261-62AF60326752}"/>
              </a:ext>
            </a:extLst>
          </p:cNvPr>
          <p:cNvSpPr txBox="1"/>
          <p:nvPr/>
        </p:nvSpPr>
        <p:spPr>
          <a:xfrm>
            <a:off x="0" y="1163050"/>
            <a:ext cx="3868605" cy="307777"/>
          </a:xfrm>
          <a:prstGeom prst="rect">
            <a:avLst/>
          </a:prstGeom>
          <a:noFill/>
        </p:spPr>
        <p:txBody>
          <a:bodyPr wrap="square">
            <a:spAutoFit/>
          </a:bodyPr>
          <a:lstStyle/>
          <a:p>
            <a:pPr algn="ctr"/>
            <a:r>
              <a:rPr lang="en-US" sz="1400" dirty="0"/>
              <a:t>You will see “My Requests” when you first log in.</a:t>
            </a:r>
          </a:p>
        </p:txBody>
      </p:sp>
      <p:sp>
        <p:nvSpPr>
          <p:cNvPr id="30" name="TextBox 29">
            <a:extLst>
              <a:ext uri="{FF2B5EF4-FFF2-40B4-BE49-F238E27FC236}">
                <a16:creationId xmlns:a16="http://schemas.microsoft.com/office/drawing/2014/main" id="{B43A4B23-574D-4EB9-BE0A-8DF6A95F94AF}"/>
              </a:ext>
            </a:extLst>
          </p:cNvPr>
          <p:cNvSpPr txBox="1"/>
          <p:nvPr/>
        </p:nvSpPr>
        <p:spPr>
          <a:xfrm>
            <a:off x="399683" y="302858"/>
            <a:ext cx="6098796"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Navigating Through ignite</a:t>
            </a:r>
          </a:p>
        </p:txBody>
      </p:sp>
    </p:spTree>
    <p:extLst>
      <p:ext uri="{BB962C8B-B14F-4D97-AF65-F5344CB8AC3E}">
        <p14:creationId xmlns:p14="http://schemas.microsoft.com/office/powerpoint/2010/main" val="371465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BF0E48-BD63-4094-B05C-28BE6B3BB103}"/>
              </a:ext>
            </a:extLst>
          </p:cNvPr>
          <p:cNvGrpSpPr/>
          <p:nvPr/>
        </p:nvGrpSpPr>
        <p:grpSpPr>
          <a:xfrm>
            <a:off x="3149733" y="2763157"/>
            <a:ext cx="5892533" cy="1331685"/>
            <a:chOff x="2380749" y="2767280"/>
            <a:chExt cx="5892533" cy="1331685"/>
          </a:xfrm>
        </p:grpSpPr>
        <p:sp>
          <p:nvSpPr>
            <p:cNvPr id="2" name="TextBox 1">
              <a:extLst>
                <a:ext uri="{FF2B5EF4-FFF2-40B4-BE49-F238E27FC236}">
                  <a16:creationId xmlns:a16="http://schemas.microsoft.com/office/drawing/2014/main" id="{E3D96446-F161-4EE5-958E-7EA4ABFADE1F}"/>
                </a:ext>
              </a:extLst>
            </p:cNvPr>
            <p:cNvSpPr txBox="1"/>
            <p:nvPr/>
          </p:nvSpPr>
          <p:spPr>
            <a:xfrm>
              <a:off x="3918718" y="2767280"/>
              <a:ext cx="4354564" cy="1323439"/>
            </a:xfrm>
            <a:prstGeom prst="rect">
              <a:avLst/>
            </a:prstGeom>
            <a:noFill/>
          </p:spPr>
          <p:txBody>
            <a:bodyPr wrap="square" rtlCol="0">
              <a:spAutoFit/>
            </a:bodyPr>
            <a:lstStyle/>
            <a:p>
              <a:r>
                <a:rPr lang="en-US" sz="8000" dirty="0">
                  <a:solidFill>
                    <a:schemeClr val="tx1">
                      <a:lumMod val="65000"/>
                      <a:lumOff val="35000"/>
                    </a:schemeClr>
                  </a:solidFill>
                  <a:latin typeface="Arial Nova" panose="020B0504020202020204" pitchFamily="34" charset="0"/>
                </a:rPr>
                <a:t>Requests</a:t>
              </a:r>
            </a:p>
          </p:txBody>
        </p:sp>
        <p:pic>
          <p:nvPicPr>
            <p:cNvPr id="4" name="Picture 3">
              <a:extLst>
                <a:ext uri="{FF2B5EF4-FFF2-40B4-BE49-F238E27FC236}">
                  <a16:creationId xmlns:a16="http://schemas.microsoft.com/office/drawing/2014/main" id="{894FF948-F340-4A1F-80A4-17BB77CCEBFD}"/>
                </a:ext>
              </a:extLst>
            </p:cNvPr>
            <p:cNvPicPr>
              <a:picLocks noChangeAspect="1"/>
            </p:cNvPicPr>
            <p:nvPr/>
          </p:nvPicPr>
          <p:blipFill>
            <a:blip r:embed="rId2"/>
            <a:stretch>
              <a:fillRect/>
            </a:stretch>
          </p:blipFill>
          <p:spPr>
            <a:xfrm>
              <a:off x="2380749" y="2775526"/>
              <a:ext cx="1634959" cy="1323439"/>
            </a:xfrm>
            <a:prstGeom prst="rect">
              <a:avLst/>
            </a:prstGeom>
          </p:spPr>
        </p:pic>
      </p:grpSp>
    </p:spTree>
    <p:extLst>
      <p:ext uri="{BB962C8B-B14F-4D97-AF65-F5344CB8AC3E}">
        <p14:creationId xmlns:p14="http://schemas.microsoft.com/office/powerpoint/2010/main" val="162654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CB5910-5C42-4E26-A215-421F04E1DF85}"/>
              </a:ext>
            </a:extLst>
          </p:cNvPr>
          <p:cNvSpPr txBox="1"/>
          <p:nvPr/>
        </p:nvSpPr>
        <p:spPr>
          <a:xfrm>
            <a:off x="372533" y="397814"/>
            <a:ext cx="4119418"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Requests</a:t>
            </a:r>
          </a:p>
        </p:txBody>
      </p:sp>
      <p:sp>
        <p:nvSpPr>
          <p:cNvPr id="6" name="TextBox 5">
            <a:extLst>
              <a:ext uri="{FF2B5EF4-FFF2-40B4-BE49-F238E27FC236}">
                <a16:creationId xmlns:a16="http://schemas.microsoft.com/office/drawing/2014/main" id="{660AE080-3AFE-4594-9682-A1400D5F77F3}"/>
              </a:ext>
            </a:extLst>
          </p:cNvPr>
          <p:cNvSpPr txBox="1"/>
          <p:nvPr/>
        </p:nvSpPr>
        <p:spPr>
          <a:xfrm>
            <a:off x="494949" y="1751205"/>
            <a:ext cx="3556933" cy="4370427"/>
          </a:xfrm>
          <a:prstGeom prst="rect">
            <a:avLst/>
          </a:prstGeom>
          <a:noFill/>
        </p:spPr>
        <p:txBody>
          <a:bodyPr wrap="square" rtlCol="0">
            <a:spAutoFit/>
          </a:bodyPr>
          <a:lstStyle/>
          <a:p>
            <a:r>
              <a:rPr lang="en-US" sz="1600" dirty="0">
                <a:solidFill>
                  <a:schemeClr val="tx1">
                    <a:lumMod val="65000"/>
                    <a:lumOff val="35000"/>
                  </a:schemeClr>
                </a:solidFill>
                <a:latin typeface="Arial Nova" panose="020B0504020202020204" pitchFamily="34" charset="0"/>
              </a:rPr>
              <a:t>Requests progress through the following statuses:</a:t>
            </a:r>
          </a:p>
          <a:p>
            <a:pPr marL="342900" indent="-342900">
              <a:buAutoNum type="arabicPeriod" startAt="2"/>
            </a:pPr>
            <a:endParaRPr lang="en-US"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Draft: </a:t>
            </a:r>
            <a:r>
              <a:rPr lang="en-US" sz="1400" dirty="0">
                <a:solidFill>
                  <a:schemeClr val="tx1">
                    <a:lumMod val="65000"/>
                    <a:lumOff val="35000"/>
                  </a:schemeClr>
                </a:solidFill>
                <a:latin typeface="Arial Nova" panose="020B0504020202020204" pitchFamily="34" charset="0"/>
              </a:rPr>
              <a:t>Still in progress; not yet submitted by the requester</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Submitted: </a:t>
            </a:r>
            <a:r>
              <a:rPr lang="en-US" sz="1400" dirty="0">
                <a:solidFill>
                  <a:schemeClr val="tx1">
                    <a:lumMod val="65000"/>
                    <a:lumOff val="35000"/>
                  </a:schemeClr>
                </a:solidFill>
                <a:latin typeface="Arial Nova" panose="020B0504020202020204" pitchFamily="34" charset="0"/>
              </a:rPr>
              <a:t>Acceptors are notified of the new request for review</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Accepted: </a:t>
            </a:r>
            <a:r>
              <a:rPr lang="en-US" sz="1400" dirty="0">
                <a:solidFill>
                  <a:schemeClr val="tx1">
                    <a:lumMod val="65000"/>
                    <a:lumOff val="35000"/>
                  </a:schemeClr>
                </a:solidFill>
                <a:latin typeface="Arial Nova" panose="020B0504020202020204" pitchFamily="34" charset="0"/>
              </a:rPr>
              <a:t>Acceptors have approved the request and created work to fulfill the request</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Completed: </a:t>
            </a:r>
            <a:r>
              <a:rPr lang="en-US" sz="1400" dirty="0">
                <a:solidFill>
                  <a:schemeClr val="tx1">
                    <a:lumMod val="65000"/>
                    <a:lumOff val="35000"/>
                  </a:schemeClr>
                </a:solidFill>
                <a:latin typeface="Arial Nova" panose="020B0504020202020204" pitchFamily="34" charset="0"/>
              </a:rPr>
              <a:t>Work is complete &amp; the requester is notified</a:t>
            </a:r>
          </a:p>
          <a:p>
            <a:pPr marL="342900" indent="-342900">
              <a:buFont typeface="Arial" panose="020B0604020202020204" pitchFamily="34" charset="0"/>
              <a:buChar char="•"/>
            </a:pPr>
            <a:endParaRPr lang="en-US" sz="1400" dirty="0">
              <a:solidFill>
                <a:schemeClr val="tx1">
                  <a:lumMod val="65000"/>
                  <a:lumOff val="35000"/>
                </a:schemeClr>
              </a:solidFill>
              <a:latin typeface="Arial Nova" panose="020B0504020202020204" pitchFamily="34" charset="0"/>
            </a:endParaRPr>
          </a:p>
          <a:p>
            <a:pPr marL="342900" indent="-342900">
              <a:buFont typeface="Arial" panose="020B0604020202020204" pitchFamily="34" charset="0"/>
              <a:buChar char="•"/>
            </a:pPr>
            <a:r>
              <a:rPr lang="en-US" sz="1400" b="1" dirty="0">
                <a:solidFill>
                  <a:schemeClr val="tx1">
                    <a:lumMod val="65000"/>
                    <a:lumOff val="35000"/>
                  </a:schemeClr>
                </a:solidFill>
                <a:latin typeface="Arial Nova" panose="020B0504020202020204" pitchFamily="34" charset="0"/>
              </a:rPr>
              <a:t>Archived: </a:t>
            </a:r>
            <a:r>
              <a:rPr lang="en-US" sz="1400" dirty="0">
                <a:solidFill>
                  <a:schemeClr val="tx1">
                    <a:lumMod val="65000"/>
                    <a:lumOff val="35000"/>
                  </a:schemeClr>
                </a:solidFill>
                <a:latin typeface="Arial Nova" panose="020B0504020202020204" pitchFamily="34" charset="0"/>
              </a:rPr>
              <a:t>Work has been archived for future reference</a:t>
            </a:r>
          </a:p>
          <a:p>
            <a:pPr marL="342900" indent="-342900">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69BB272A-35DC-450D-ADBC-FC68460E6909}"/>
              </a:ext>
            </a:extLst>
          </p:cNvPr>
          <p:cNvSpPr txBox="1"/>
          <p:nvPr/>
        </p:nvSpPr>
        <p:spPr>
          <a:xfrm>
            <a:off x="6853806" y="402455"/>
            <a:ext cx="2592199" cy="369332"/>
          </a:xfrm>
          <a:prstGeom prst="rect">
            <a:avLst/>
          </a:prstGeom>
          <a:noFill/>
        </p:spPr>
        <p:txBody>
          <a:bodyPr wrap="square">
            <a:spAutoFit/>
          </a:bodyPr>
          <a:lstStyle/>
          <a:p>
            <a:r>
              <a:rPr lang="en-US" sz="1800" b="1" dirty="0">
                <a:solidFill>
                  <a:schemeClr val="tx1">
                    <a:lumMod val="65000"/>
                    <a:lumOff val="35000"/>
                  </a:schemeClr>
                </a:solidFill>
                <a:latin typeface="Arial Nova" panose="020B0504020202020204" pitchFamily="34" charset="0"/>
              </a:rPr>
              <a:t>Create a New Request</a:t>
            </a:r>
          </a:p>
        </p:txBody>
      </p:sp>
      <p:sp>
        <p:nvSpPr>
          <p:cNvPr id="15" name="TextBox 14">
            <a:extLst>
              <a:ext uri="{FF2B5EF4-FFF2-40B4-BE49-F238E27FC236}">
                <a16:creationId xmlns:a16="http://schemas.microsoft.com/office/drawing/2014/main" id="{EA4EF5D6-224E-4DE8-AE88-61EEAACCCB00}"/>
              </a:ext>
            </a:extLst>
          </p:cNvPr>
          <p:cNvSpPr txBox="1"/>
          <p:nvPr/>
        </p:nvSpPr>
        <p:spPr>
          <a:xfrm>
            <a:off x="5692462" y="6517264"/>
            <a:ext cx="6148432" cy="307777"/>
          </a:xfrm>
          <a:prstGeom prst="rect">
            <a:avLst/>
          </a:prstGeom>
          <a:noFill/>
        </p:spPr>
        <p:txBody>
          <a:bodyPr wrap="square" rtlCol="0">
            <a:spAutoFit/>
          </a:bodyPr>
          <a:lstStyle/>
          <a:p>
            <a:r>
              <a:rPr lang="en-US" sz="1400" dirty="0"/>
              <a:t>Read More: </a:t>
            </a:r>
            <a:r>
              <a:rPr lang="en-US" sz="1400" dirty="0">
                <a:hlinkClick r:id="rId2"/>
              </a:rPr>
              <a:t>https://support.lytho.com/support/solutions/folders/151000551330</a:t>
            </a:r>
            <a:r>
              <a:rPr lang="en-US" sz="1400" dirty="0"/>
              <a:t> </a:t>
            </a:r>
          </a:p>
        </p:txBody>
      </p:sp>
      <p:grpSp>
        <p:nvGrpSpPr>
          <p:cNvPr id="7" name="Group 6">
            <a:extLst>
              <a:ext uri="{FF2B5EF4-FFF2-40B4-BE49-F238E27FC236}">
                <a16:creationId xmlns:a16="http://schemas.microsoft.com/office/drawing/2014/main" id="{0F5CB900-FD86-484A-BFA7-729F1C193B71}"/>
              </a:ext>
            </a:extLst>
          </p:cNvPr>
          <p:cNvGrpSpPr/>
          <p:nvPr/>
        </p:nvGrpSpPr>
        <p:grpSpPr>
          <a:xfrm>
            <a:off x="4279832" y="1593147"/>
            <a:ext cx="7398130" cy="4686541"/>
            <a:chOff x="4279832" y="1593147"/>
            <a:chExt cx="7398130" cy="4686541"/>
          </a:xfrm>
        </p:grpSpPr>
        <p:pic>
          <p:nvPicPr>
            <p:cNvPr id="4" name="Picture 3" descr="Graphical user interface, text, application&#10;&#10;Description automatically generated">
              <a:extLst>
                <a:ext uri="{FF2B5EF4-FFF2-40B4-BE49-F238E27FC236}">
                  <a16:creationId xmlns:a16="http://schemas.microsoft.com/office/drawing/2014/main" id="{3A35B042-8BF0-4EC5-A379-434FC5BAD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32" y="1593147"/>
              <a:ext cx="7398130" cy="4686541"/>
            </a:xfrm>
            <a:prstGeom prst="rect">
              <a:avLst/>
            </a:prstGeom>
            <a:effectLst>
              <a:outerShdw blurRad="63500" sx="102000" sy="102000" algn="ctr"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88B81A2F-85BB-4991-8C76-1A9BA6ECD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832" y="1593147"/>
              <a:ext cx="355618" cy="336567"/>
            </a:xfrm>
            <a:prstGeom prst="rect">
              <a:avLst/>
            </a:prstGeom>
          </p:spPr>
        </p:pic>
      </p:grpSp>
      <p:cxnSp>
        <p:nvCxnSpPr>
          <p:cNvPr id="12" name="Straight Arrow Connector 11">
            <a:extLst>
              <a:ext uri="{FF2B5EF4-FFF2-40B4-BE49-F238E27FC236}">
                <a16:creationId xmlns:a16="http://schemas.microsoft.com/office/drawing/2014/main" id="{6820C81B-3D08-4391-B230-49B7F4BD2A39}"/>
              </a:ext>
            </a:extLst>
          </p:cNvPr>
          <p:cNvCxnSpPr/>
          <p:nvPr/>
        </p:nvCxnSpPr>
        <p:spPr>
          <a:xfrm>
            <a:off x="9446004" y="771787"/>
            <a:ext cx="1291904" cy="979418"/>
          </a:xfrm>
          <a:prstGeom prst="straightConnector1">
            <a:avLst/>
          </a:prstGeom>
          <a:ln w="76200">
            <a:solidFill>
              <a:srgbClr val="31C903"/>
            </a:solidFill>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3206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676FF8E-1D13-49BC-95F4-F5CB4F6E48CE}"/>
              </a:ext>
            </a:extLst>
          </p:cNvPr>
          <p:cNvSpPr txBox="1"/>
          <p:nvPr/>
        </p:nvSpPr>
        <p:spPr>
          <a:xfrm>
            <a:off x="372532" y="397814"/>
            <a:ext cx="5571067" cy="707886"/>
          </a:xfrm>
          <a:prstGeom prst="rect">
            <a:avLst/>
          </a:prstGeom>
          <a:noFill/>
        </p:spPr>
        <p:txBody>
          <a:bodyPr wrap="square" rtlCol="0">
            <a:spAutoFit/>
          </a:bodyPr>
          <a:lstStyle/>
          <a:p>
            <a:r>
              <a:rPr lang="en-US" sz="4000" dirty="0">
                <a:solidFill>
                  <a:schemeClr val="tx1">
                    <a:lumMod val="65000"/>
                    <a:lumOff val="35000"/>
                  </a:schemeClr>
                </a:solidFill>
                <a:latin typeface="Arial Nova" panose="020B0504020202020204" pitchFamily="34" charset="0"/>
              </a:rPr>
              <a:t>Creating a Request</a:t>
            </a:r>
          </a:p>
        </p:txBody>
      </p:sp>
      <p:sp>
        <p:nvSpPr>
          <p:cNvPr id="24" name="TextBox 23">
            <a:extLst>
              <a:ext uri="{FF2B5EF4-FFF2-40B4-BE49-F238E27FC236}">
                <a16:creationId xmlns:a16="http://schemas.microsoft.com/office/drawing/2014/main" id="{0386A5D5-60CA-4306-90AC-08FF0AAE2E72}"/>
              </a:ext>
            </a:extLst>
          </p:cNvPr>
          <p:cNvSpPr txBox="1"/>
          <p:nvPr/>
        </p:nvSpPr>
        <p:spPr>
          <a:xfrm>
            <a:off x="494949" y="1751205"/>
            <a:ext cx="3556933" cy="2339102"/>
          </a:xfrm>
          <a:prstGeom prst="rect">
            <a:avLst/>
          </a:prstGeom>
          <a:noFill/>
        </p:spPr>
        <p:txBody>
          <a:bodyPr wrap="square" rtlCol="0">
            <a:spAutoFit/>
          </a:bodyPr>
          <a:lstStyle/>
          <a:p>
            <a:pPr marL="342900" indent="-342900">
              <a:buAutoNum type="arabicPeriod"/>
            </a:pPr>
            <a:r>
              <a:rPr lang="en-US" sz="1600" dirty="0">
                <a:solidFill>
                  <a:schemeClr val="tx1">
                    <a:lumMod val="65000"/>
                    <a:lumOff val="35000"/>
                  </a:schemeClr>
                </a:solidFill>
                <a:latin typeface="Arial Nova" panose="020B0504020202020204" pitchFamily="34" charset="0"/>
              </a:rPr>
              <a:t>Navigate to the Requests tab</a:t>
            </a:r>
          </a:p>
          <a:p>
            <a:pPr marL="342900" indent="-342900">
              <a:buAutoNum type="arabicPeriod"/>
            </a:pPr>
            <a:r>
              <a:rPr lang="en-US" sz="1600" dirty="0">
                <a:solidFill>
                  <a:schemeClr val="tx1">
                    <a:lumMod val="65000"/>
                    <a:lumOff val="35000"/>
                  </a:schemeClr>
                </a:solidFill>
                <a:latin typeface="Arial Nova" panose="020B0504020202020204" pitchFamily="34" charset="0"/>
              </a:rPr>
              <a:t>Select </a:t>
            </a:r>
            <a:r>
              <a:rPr lang="en-US" sz="1600" b="1" dirty="0">
                <a:solidFill>
                  <a:schemeClr val="tx1">
                    <a:lumMod val="65000"/>
                    <a:lumOff val="35000"/>
                  </a:schemeClr>
                </a:solidFill>
                <a:latin typeface="Arial Nova" panose="020B0504020202020204" pitchFamily="34" charset="0"/>
              </a:rPr>
              <a:t>Add Request</a:t>
            </a:r>
          </a:p>
          <a:p>
            <a:pPr marL="342900" indent="-342900">
              <a:buAutoNum type="arabicPeriod"/>
            </a:pPr>
            <a:r>
              <a:rPr lang="en-US" sz="1600" dirty="0">
                <a:solidFill>
                  <a:schemeClr val="tx1">
                    <a:lumMod val="65000"/>
                    <a:lumOff val="35000"/>
                  </a:schemeClr>
                </a:solidFill>
                <a:latin typeface="Arial Nova" panose="020B0504020202020204" pitchFamily="34" charset="0"/>
              </a:rPr>
              <a:t>Name your request</a:t>
            </a:r>
          </a:p>
          <a:p>
            <a:pPr marL="342900" indent="-342900">
              <a:buAutoNum type="arabicPeriod"/>
            </a:pPr>
            <a:r>
              <a:rPr lang="en-US" sz="1600" dirty="0">
                <a:solidFill>
                  <a:schemeClr val="tx1">
                    <a:lumMod val="65000"/>
                    <a:lumOff val="35000"/>
                  </a:schemeClr>
                </a:solidFill>
                <a:latin typeface="Arial Nova" panose="020B0504020202020204" pitchFamily="34" charset="0"/>
              </a:rPr>
              <a:t>Select the best form for your request needs</a:t>
            </a:r>
          </a:p>
          <a:p>
            <a:pPr marL="342900" indent="-342900">
              <a:buAutoNum type="arabicPeriod"/>
            </a:pPr>
            <a:r>
              <a:rPr lang="en-US" sz="1600" dirty="0">
                <a:solidFill>
                  <a:schemeClr val="tx1">
                    <a:lumMod val="65000"/>
                    <a:lumOff val="35000"/>
                  </a:schemeClr>
                </a:solidFill>
                <a:latin typeface="Arial Nova" panose="020B0504020202020204" pitchFamily="34" charset="0"/>
              </a:rPr>
              <a:t>Fill out the form in detail – inputs are saved automatically! </a:t>
            </a:r>
          </a:p>
          <a:p>
            <a:pPr marL="342900" indent="-342900">
              <a:buAutoNum type="arabicPeriod"/>
            </a:pPr>
            <a:r>
              <a:rPr lang="en-US" sz="1600" dirty="0">
                <a:solidFill>
                  <a:schemeClr val="tx1">
                    <a:lumMod val="65000"/>
                    <a:lumOff val="35000"/>
                  </a:schemeClr>
                </a:solidFill>
                <a:latin typeface="Arial Nova" panose="020B0504020202020204" pitchFamily="34" charset="0"/>
              </a:rPr>
              <a:t>Submit the request</a:t>
            </a:r>
          </a:p>
          <a:p>
            <a:endParaRPr lang="en-US" dirty="0">
              <a:solidFill>
                <a:schemeClr val="tx1">
                  <a:lumMod val="65000"/>
                  <a:lumOff val="35000"/>
                </a:schemeClr>
              </a:solidFill>
              <a:latin typeface="Arial Nova" panose="020B0504020202020204" pitchFamily="34" charset="0"/>
            </a:endParaRPr>
          </a:p>
        </p:txBody>
      </p:sp>
      <p:pic>
        <p:nvPicPr>
          <p:cNvPr id="2050" name="Picture 2">
            <a:extLst>
              <a:ext uri="{FF2B5EF4-FFF2-40B4-BE49-F238E27FC236}">
                <a16:creationId xmlns:a16="http://schemas.microsoft.com/office/drawing/2014/main" id="{8B11F7A8-4B1F-4734-9328-DD4B70646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659" y="1480116"/>
            <a:ext cx="7251020" cy="4612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88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22909</TotalTime>
  <Words>1331</Words>
  <Application>Microsoft Office PowerPoint</Application>
  <PresentationFormat>Widescreen</PresentationFormat>
  <Paragraphs>161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Nova</vt:lpstr>
      <vt:lpstr>Calibri</vt:lpstr>
      <vt:lpstr>Calibri Light</vt:lpstr>
      <vt:lpstr>Office Theme</vt:lpstr>
      <vt:lpstr>Stakeholder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ignite!</dc:title>
  <dc:creator>Natalie Williams</dc:creator>
  <cp:lastModifiedBy>Brittany Wilt</cp:lastModifiedBy>
  <cp:revision>134</cp:revision>
  <dcterms:created xsi:type="dcterms:W3CDTF">2020-12-28T16:00:59Z</dcterms:created>
  <dcterms:modified xsi:type="dcterms:W3CDTF">2024-06-25T17:05:46Z</dcterms:modified>
</cp:coreProperties>
</file>